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7" r:id="rId1"/>
  </p:sldMasterIdLst>
  <p:notesMasterIdLst>
    <p:notesMasterId r:id="rId20"/>
  </p:notesMasterIdLst>
  <p:sldIdLst>
    <p:sldId id="256" r:id="rId2"/>
    <p:sldId id="293" r:id="rId3"/>
    <p:sldId id="263" r:id="rId4"/>
    <p:sldId id="288" r:id="rId5"/>
    <p:sldId id="292" r:id="rId6"/>
    <p:sldId id="275" r:id="rId7"/>
    <p:sldId id="281" r:id="rId8"/>
    <p:sldId id="269" r:id="rId9"/>
    <p:sldId id="258" r:id="rId10"/>
    <p:sldId id="286" r:id="rId11"/>
    <p:sldId id="290" r:id="rId12"/>
    <p:sldId id="266" r:id="rId13"/>
    <p:sldId id="284" r:id="rId14"/>
    <p:sldId id="285" r:id="rId15"/>
    <p:sldId id="280" r:id="rId16"/>
    <p:sldId id="294" r:id="rId17"/>
    <p:sldId id="273" r:id="rId18"/>
    <p:sldId id="270" r:id="rId19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.Zygmuntowicz" initials="E" lastIdx="3" clrIdx="0">
    <p:extLst>
      <p:ext uri="{19B8F6BF-5375-455C-9EA6-DF929625EA0E}">
        <p15:presenceInfo xmlns:p15="http://schemas.microsoft.com/office/powerpoint/2012/main" userId="E.Zygmuntowicz" providerId="None"/>
      </p:ext>
    </p:extLst>
  </p:cmAuthor>
  <p:cmAuthor id="2" name="Katarzyna Ciołak" initials="KC" lastIdx="2" clrIdx="1">
    <p:extLst>
      <p:ext uri="{19B8F6BF-5375-455C-9EA6-DF929625EA0E}">
        <p15:presenceInfo xmlns:p15="http://schemas.microsoft.com/office/powerpoint/2012/main" userId="Katarzyna Cioła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5C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3" autoAdjust="0"/>
    <p:restoredTop sz="95407" autoAdjust="0"/>
  </p:normalViewPr>
  <p:slideViewPr>
    <p:cSldViewPr snapToGrid="0">
      <p:cViewPr varScale="1">
        <p:scale>
          <a:sx n="86" d="100"/>
          <a:sy n="86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0C728-2FAA-4811-B646-1EE9E33014AF}" type="datetimeFigureOut">
              <a:rPr lang="pl-PL" smtClean="0"/>
              <a:t>29.10.2019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2F276-0016-44A4-BBE3-4A06C02BDD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885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81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6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8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38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64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54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7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80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4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07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17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chemeClr val="bg1"/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43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4456D8-A6AB-4EDD-B324-669416AD6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140" y="-705237"/>
            <a:ext cx="9966960" cy="3035808"/>
          </a:xfrm>
        </p:spPr>
        <p:txBody>
          <a:bodyPr>
            <a:normAutofit/>
          </a:bodyPr>
          <a:lstStyle/>
          <a:p>
            <a:r>
              <a:rPr lang="pl-PL" sz="4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edukacyjny „</a:t>
            </a:r>
            <a:r>
              <a:rPr lang="pl-PL" sz="40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CzyściMY</a:t>
            </a:r>
            <a:r>
              <a:rPr lang="pl-PL" sz="4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pl-PL" sz="4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Temat: Wszawica</a:t>
            </a:r>
            <a:endParaRPr lang="pl-PL" sz="4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C8F9D27-1CF7-452E-96F2-93749CEF5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6373" y="5668168"/>
            <a:ext cx="8637072" cy="1044346"/>
          </a:xfrm>
        </p:spPr>
        <p:txBody>
          <a:bodyPr>
            <a:normAutofit/>
          </a:bodyPr>
          <a:lstStyle/>
          <a:p>
            <a:pPr algn="ctr"/>
            <a:r>
              <a:rPr lang="pl-PL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Powiatowa Stacja </a:t>
            </a:r>
            <a:r>
              <a:rPr lang="pl-PL" sz="20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Sanitarno</a:t>
            </a:r>
            <a:r>
              <a:rPr lang="pl-PL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Epidemiologiczna w Gdańsku</a:t>
            </a:r>
          </a:p>
          <a:p>
            <a:pPr algn="ctr"/>
            <a:endParaRPr lang="pl-PL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82D2163-FDBA-4731-A589-DB462E086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73737">
            <a:off x="878964" y="2420562"/>
            <a:ext cx="1790128" cy="3238796"/>
          </a:xfrm>
          <a:prstGeom prst="rect">
            <a:avLst/>
          </a:prstGeom>
          <a:noFill/>
          <a:ln>
            <a:noFill/>
          </a:ln>
          <a:effectLst/>
          <a:scene3d>
            <a:camera prst="perspectiveHeroicExtremeLeftFacing"/>
            <a:lightRig rig="harsh" dir="t">
              <a:rot lat="0" lon="0" rev="3000000"/>
            </a:lightRig>
          </a:scene3d>
          <a:sp3d extrusionH="254000" contourW="19050" prstMaterial="metal">
            <a:bevelT w="82550" h="44450" prst="softRound"/>
            <a:bevelB w="82550" h="44450" prst="angle"/>
            <a:contourClr>
              <a:srgbClr val="FFFFFF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0389E98-2AA8-4536-9962-738281AEB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23697">
            <a:off x="5884606" y="3539343"/>
            <a:ext cx="1541631" cy="1817941"/>
          </a:xfrm>
          <a:prstGeom prst="rect">
            <a:avLst/>
          </a:prstGeom>
          <a:ln>
            <a:noFill/>
          </a:ln>
          <a:effectLst/>
          <a:scene3d>
            <a:camera prst="obliqueTopLeft"/>
            <a:lightRig rig="flood" dir="t">
              <a:rot lat="0" lon="0" rev="13800000"/>
            </a:lightRig>
          </a:scene3d>
          <a:sp3d extrusionH="107950" prstMaterial="plastic">
            <a:bevelT w="82550" h="63500" prst="slope"/>
            <a:bevelB w="165100" prst="coolSlant"/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DEFF2DF-2811-4CD9-9726-043A5E307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64217">
            <a:off x="9567442" y="1640541"/>
            <a:ext cx="2038070" cy="250787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BottomRight"/>
            <a:lightRig rig="harsh" dir="t"/>
          </a:scene3d>
          <a:sp3d extrusionH="107950" prstMaterial="metal">
            <a:bevelT w="82550" h="63500" prst="hardEdge"/>
            <a:bevelB/>
          </a:sp3d>
        </p:spPr>
      </p:pic>
      <p:pic>
        <p:nvPicPr>
          <p:cNvPr id="9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29FDEA62-031D-42FA-ADB4-DBCE1C49712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449" y="5229321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123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8E2DBE-AD77-46F5-BC4F-A5A44B5D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Spis treści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92E0E4-8502-40CF-89AB-4B334514A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4124107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Gatunki wszy</a:t>
            </a:r>
          </a:p>
          <a:p>
            <a:pPr marL="457200" indent="-457200"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Wesz głowowa</a:t>
            </a:r>
          </a:p>
          <a:p>
            <a:pPr marL="457200" indent="-457200"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Cykl życia wszy</a:t>
            </a:r>
          </a:p>
          <a:p>
            <a:pPr marL="457200" indent="-457200"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Objawy wszawicy</a:t>
            </a:r>
          </a:p>
          <a:p>
            <a:pPr marL="457200" indent="-457200"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Sposoby zarażania się wszawicą</a:t>
            </a:r>
          </a:p>
          <a:p>
            <a:pPr marL="457200" indent="-457200"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Leczenie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Profilaktyka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rodzic powinien wiedzieć w przypadku pojawienia się wszawicy?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pl-PL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pl-PL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l-P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47DCF6A-DCA9-4008-8306-CF52AFDFF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3770" y="2017342"/>
            <a:ext cx="4824843" cy="411764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Czego nie wolno robić?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Postepowanie w przypadku pojawienia się wszawicy w placówce oświatowej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Fakty i mity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pl-P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Stanowisko Ministerstwa Matki i Dziecka Ministra Zdrowia w sprawie zapobiegania i zwalczania wszawicy u dzieci i młodzieży</a:t>
            </a:r>
          </a:p>
          <a:p>
            <a:pPr marL="457200" indent="-457200">
              <a:buFont typeface="+mj-lt"/>
              <a:buAutoNum type="arabicPeriod" startAt="9"/>
            </a:pP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9"/>
            </a:pP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9"/>
            </a:pP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9"/>
            </a:pPr>
            <a:endParaRPr lang="pl-PL" dirty="0"/>
          </a:p>
        </p:txBody>
      </p:sp>
      <p:pic>
        <p:nvPicPr>
          <p:cNvPr id="5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5E11D887-7FD4-4501-9EAC-FE31B3560FF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082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>
            <a:extLst>
              <a:ext uri="{FF2B5EF4-FFF2-40B4-BE49-F238E27FC236}">
                <a16:creationId xmlns:a16="http://schemas.microsoft.com/office/drawing/2014/main" id="{D703AA24-077F-47F7-9F79-9BEB2EA5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113" y="1194083"/>
            <a:ext cx="9603275" cy="631262"/>
          </a:xfrm>
        </p:spPr>
        <p:txBody>
          <a:bodyPr>
            <a:normAutofit/>
          </a:bodyPr>
          <a:lstStyle/>
          <a:p>
            <a:r>
              <a:rPr lang="pl-PL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Gatunki wszy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5563E4-17C4-4B2A-A615-E4D382718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544" y="2032763"/>
            <a:ext cx="10345425" cy="35348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Wesz ludzka: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Wesz głowowa – pasożyt żyje wyłącznie na owłosionej skórze głowy człowieka.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Wesz odzieżowa – pasożyt ten bytuje w szwach bielizny oraz ubraniach, przemieszczając się na skórę człowieka. </a:t>
            </a:r>
          </a:p>
          <a:p>
            <a:pPr marL="0" indent="0" algn="just">
              <a:buNone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Wesz łonowa - odrębny gatunek pasożyta niż wesz głowowa czy odzieżowa. Zarażenie następuje </a:t>
            </a:r>
            <a:b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wyniku bliskiego kontaktu z osobą chorą, noszenie tej samej odzieży czy spanie w jednej pościeli.</a:t>
            </a:r>
          </a:p>
          <a:p>
            <a:pPr marL="0" indent="0" algn="just">
              <a:buNone/>
            </a:pPr>
            <a:r>
              <a:rPr lang="pl-PL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pl-PL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We wszystkich trzech przypadkach pasożyt żywi się wyłącznie krwią człowieka.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99F3EEF-26B3-4305-A93F-D5F93543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04450">
            <a:off x="4606354" y="-8466"/>
            <a:ext cx="478005" cy="62764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2CB4547-2A3F-4FE9-9E84-57C31C566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5157">
            <a:off x="5495197" y="75093"/>
            <a:ext cx="478005" cy="62764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B24FDE6-CCF8-4717-9E73-498F5C0FE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0457">
            <a:off x="8156010" y="266755"/>
            <a:ext cx="478005" cy="62764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7572D75-D117-41F5-A029-E1CE94154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84214">
            <a:off x="7251019" y="520749"/>
            <a:ext cx="478005" cy="627641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35014244-9F5E-4813-94B1-F5083244F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42132">
            <a:off x="5282904" y="1124057"/>
            <a:ext cx="478005" cy="62764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44E01BD4-BAAB-4E0B-93EE-1CD9A0B52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28711">
            <a:off x="6724636" y="850794"/>
            <a:ext cx="478005" cy="627641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907E2627-345F-4864-BBB6-4A3DA7197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98088">
            <a:off x="7406864" y="1157283"/>
            <a:ext cx="478005" cy="627641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F4848D40-F146-4F4C-8B98-E7167729F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353611">
            <a:off x="9002738" y="1060990"/>
            <a:ext cx="478005" cy="627641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09602C8E-9470-4446-8B2D-C71CF5DBD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16536">
            <a:off x="9292691" y="44292"/>
            <a:ext cx="478005" cy="627641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79E2C800-6F9E-486D-9BBE-6CB29197F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41189">
            <a:off x="8287615" y="1104544"/>
            <a:ext cx="478005" cy="627641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002D328A-3B3E-4D9B-87D3-8D8D21BFB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633643">
            <a:off x="8697361" y="-67035"/>
            <a:ext cx="478005" cy="627641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A0E46ADA-4B84-44A1-A2FB-6D858FB2A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84214">
            <a:off x="4350740" y="1197933"/>
            <a:ext cx="478005" cy="627641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9D2D345E-1969-4E73-AB0C-8F106D4DA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068114" y="480742"/>
            <a:ext cx="478005" cy="627641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723F6ED-5877-46FE-A0BA-8C6CAA986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572350">
            <a:off x="8754993" y="498056"/>
            <a:ext cx="478005" cy="627641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42130B01-CD43-4B25-A78E-4F6280237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355" y="504323"/>
            <a:ext cx="478005" cy="627641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32DE6607-ED50-4EA1-93B4-70DA9FE40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04450">
            <a:off x="3588197" y="-48949"/>
            <a:ext cx="478005" cy="627641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98F3E97C-1D28-4B38-A324-958BF2E35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04450">
            <a:off x="3393727" y="1128647"/>
            <a:ext cx="478005" cy="627641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71D008E4-48DB-4A52-9EA4-45C3925DC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5157">
            <a:off x="2086313" y="13142"/>
            <a:ext cx="478005" cy="627641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9479F1D7-B292-4B6C-B298-EC4E1BEEA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20857">
            <a:off x="6141656" y="-5735"/>
            <a:ext cx="478005" cy="726929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33A33011-F17D-428E-B430-192E41D80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55724">
            <a:off x="7491014" y="24090"/>
            <a:ext cx="478005" cy="627641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7B735298-A2D7-4D40-8D19-D4B916A3D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82710">
            <a:off x="2746573" y="70856"/>
            <a:ext cx="478005" cy="497836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7D473BE5-0402-44D2-9D02-20E4CE3B7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733636">
            <a:off x="4041781" y="506408"/>
            <a:ext cx="478005" cy="627641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9BA50D7E-C851-4375-918E-F29B20AEF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5157">
            <a:off x="977535" y="508228"/>
            <a:ext cx="478005" cy="627641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2F8FD7EA-FEEF-4123-B4BA-B8FCAD3E2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04378" y="551645"/>
            <a:ext cx="478005" cy="586243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E57FFC23-173A-4D7C-BB8E-B1E2202F1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996509">
            <a:off x="33015" y="470987"/>
            <a:ext cx="478005" cy="627641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56C25397-EACA-47C8-A9A5-545B1FE3D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5157">
            <a:off x="498401" y="970173"/>
            <a:ext cx="478005" cy="627641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F51C869D-659E-4B1D-8085-08F82D00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5157">
            <a:off x="307253" y="4751"/>
            <a:ext cx="478005" cy="627641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id="{7F939D0A-DC86-4B10-AF64-88B355C31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5157">
            <a:off x="5964633" y="1139138"/>
            <a:ext cx="478005" cy="627641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id="{C9CF9421-3E9B-4956-BE8E-040CD3775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42577">
            <a:off x="1794011" y="564151"/>
            <a:ext cx="478005" cy="627641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08BE8F2B-4780-4854-ADC2-3994EDC83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2820">
            <a:off x="1231651" y="-15168"/>
            <a:ext cx="437056" cy="573873"/>
          </a:xfrm>
          <a:prstGeom prst="rect">
            <a:avLst/>
          </a:prstGeom>
        </p:spPr>
      </p:pic>
      <p:pic>
        <p:nvPicPr>
          <p:cNvPr id="41" name="Obraz 40">
            <a:extLst>
              <a:ext uri="{FF2B5EF4-FFF2-40B4-BE49-F238E27FC236}">
                <a16:creationId xmlns:a16="http://schemas.microsoft.com/office/drawing/2014/main" id="{A6107BD4-95D8-4FD0-9416-23BD3684B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148" y="4796165"/>
            <a:ext cx="1606040" cy="1045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96FB6AF-09EE-4D16-B079-A5E727A98CFF}"/>
              </a:ext>
            </a:extLst>
          </p:cNvPr>
          <p:cNvSpPr/>
          <p:nvPr/>
        </p:nvSpPr>
        <p:spPr>
          <a:xfrm>
            <a:off x="9864562" y="5281679"/>
            <a:ext cx="1721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dirty="0"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43" name="Obraz 17">
            <a:extLst>
              <a:ext uri="{FF2B5EF4-FFF2-40B4-BE49-F238E27FC236}">
                <a16:creationId xmlns:a16="http://schemas.microsoft.com/office/drawing/2014/main" id="{9D910BD4-104C-4FA2-94C1-E475F969F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55" y="4690664"/>
            <a:ext cx="3635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Obraz 18">
            <a:extLst>
              <a:ext uri="{FF2B5EF4-FFF2-40B4-BE49-F238E27FC236}">
                <a16:creationId xmlns:a16="http://schemas.microsoft.com/office/drawing/2014/main" id="{351F1ED8-6F9C-467F-8D61-3AAC35131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662">
            <a:off x="615256" y="5660056"/>
            <a:ext cx="352094" cy="36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Obraz 20">
            <a:extLst>
              <a:ext uri="{FF2B5EF4-FFF2-40B4-BE49-F238E27FC236}">
                <a16:creationId xmlns:a16="http://schemas.microsoft.com/office/drawing/2014/main" id="{7E16BB7E-8690-4801-9D6E-4725E617E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51" y="5102808"/>
            <a:ext cx="21272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Obraz 19">
            <a:extLst>
              <a:ext uri="{FF2B5EF4-FFF2-40B4-BE49-F238E27FC236}">
                <a16:creationId xmlns:a16="http://schemas.microsoft.com/office/drawing/2014/main" id="{747B71D1-0B22-4548-B089-370CC18A3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61" y="5496239"/>
            <a:ext cx="180857" cy="30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0C6CF9C2-E6E2-42B1-80EF-8EEA6DCD717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18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BCA281-0133-4317-A7CB-DB6C7C614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74" y="2013588"/>
            <a:ext cx="7426713" cy="38399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Rozmiar dorosłego pasożyta: do 2-3 mm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Długość życia: ok. 32-35 dni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Barwa: może zmieniać zabarwienie dostosowując się do koloru włosów (zdolność do mimikry)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Zdolność do poruszenia się: bardzo szybko i sprawnie wspina się </a:t>
            </a:r>
            <a:b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po włosach, bezradna na gładkiej powierzchni, </a:t>
            </a:r>
            <a:r>
              <a:rPr lang="pl-PL" altLang="pl-PL" u="sng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nie skacze i nie lata</a:t>
            </a:r>
          </a:p>
        </p:txBody>
      </p:sp>
      <p:sp>
        <p:nvSpPr>
          <p:cNvPr id="5" name="AutoShape 2" descr="Jak_wygladaja_wszy_zdjecia.webp (936×609)">
            <a:extLst>
              <a:ext uri="{FF2B5EF4-FFF2-40B4-BE49-F238E27FC236}">
                <a16:creationId xmlns:a16="http://schemas.microsoft.com/office/drawing/2014/main" id="{D4E794E2-1AAB-48EF-B797-184E6E1932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9" name="AutoShape 8" descr="Y:\PROGRAMY\112 Czy%C5%9BciMY\2019-2020\Ulotki\wszawica\gnida i wesz.webp">
            <a:extLst>
              <a:ext uri="{FF2B5EF4-FFF2-40B4-BE49-F238E27FC236}">
                <a16:creationId xmlns:a16="http://schemas.microsoft.com/office/drawing/2014/main" id="{92C1FB18-BE61-4232-8DCE-04DBE26DEFB4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836202" y="1091298"/>
            <a:ext cx="10519595" cy="104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pl-PL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Wesz głowowa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F0217F9-D10E-4740-92E1-F06110817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773" y="2001035"/>
            <a:ext cx="4408447" cy="343921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04111A5-3E1B-4B2A-9AD7-B3A93FAC870B}"/>
              </a:ext>
            </a:extLst>
          </p:cNvPr>
          <p:cNvSpPr txBox="1"/>
          <p:nvPr/>
        </p:nvSpPr>
        <p:spPr>
          <a:xfrm>
            <a:off x="7783553" y="5508392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Fot. </a:t>
            </a:r>
            <a:r>
              <a:rPr lang="pl-PL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Gilles</a:t>
            </a:r>
            <a:r>
              <a:rPr lang="pl-PL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 Martin. Flickr</a:t>
            </a: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032AF2EB-095A-484F-8616-98532927E79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556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015F4C-7BA3-4CE4-A16D-6FCD30DB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08" y="1074046"/>
            <a:ext cx="10541898" cy="1049235"/>
          </a:xfrm>
        </p:spPr>
        <p:txBody>
          <a:bodyPr>
            <a:normAutofit/>
          </a:bodyPr>
          <a:lstStyle/>
          <a:p>
            <a:r>
              <a:rPr lang="pl-PL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Wesz głowowa c.d.</a:t>
            </a:r>
            <a:endParaRPr lang="pl-PL" sz="2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AA495F-2ABD-48BC-9CA4-5A22C8936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932" y="2015732"/>
            <a:ext cx="6858000" cy="403774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Ilość składanych jaj: ok. 5-10 jaj w ciągu dnia 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Jaja wszy (gnidy) mają wielkość ok. 1mm, kolor biało-szary.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Wesz wydziela specjalny </a:t>
            </a:r>
            <a:r>
              <a:rPr lang="pl-PL" altLang="pl-PL" u="sng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wodoodporny klej</a:t>
            </a: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, którym mocno przymocowuje gnidy do nasady włosów,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Pokarm: krew ludzka (żywicielem jest tylko człowiek, </a:t>
            </a:r>
            <a:b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pl-PL" altLang="pl-PL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nie zwierzęta domowe).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endParaRPr lang="pl-PL" altLang="pl-PL" sz="2300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6F8D784-DEF0-40BA-AAEF-FCC320C8B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553" y="1890347"/>
            <a:ext cx="4614039" cy="367595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A0CF489-3F3A-4F41-992C-BFF7E5AFE15B}"/>
              </a:ext>
            </a:extLst>
          </p:cNvPr>
          <p:cNvSpPr txBox="1"/>
          <p:nvPr/>
        </p:nvSpPr>
        <p:spPr>
          <a:xfrm>
            <a:off x="7100553" y="5672714"/>
            <a:ext cx="14132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źródło Fotolia.com</a:t>
            </a:r>
          </a:p>
          <a:p>
            <a:endParaRPr lang="pl-PL" dirty="0"/>
          </a:p>
        </p:txBody>
      </p:sp>
      <p:pic>
        <p:nvPicPr>
          <p:cNvPr id="8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45391920-4B7A-4846-BDBC-8F46F4DFDDD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3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>
            <a:extLst>
              <a:ext uri="{FF2B5EF4-FFF2-40B4-BE49-F238E27FC236}">
                <a16:creationId xmlns:a16="http://schemas.microsoft.com/office/drawing/2014/main" id="{21D107FD-FA68-4548-8362-0F0F1F39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567" y="994101"/>
            <a:ext cx="9603275" cy="771464"/>
          </a:xfrm>
        </p:spPr>
        <p:txBody>
          <a:bodyPr>
            <a:normAutofit/>
          </a:bodyPr>
          <a:lstStyle/>
          <a:p>
            <a:pPr algn="ctr"/>
            <a:r>
              <a:rPr lang="pl-PL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Cykl życia wszy</a:t>
            </a:r>
          </a:p>
        </p:txBody>
      </p:sp>
      <p:pic>
        <p:nvPicPr>
          <p:cNvPr id="46" name="Picture 5" descr="Znalezione obrazy dla zapytania wesz ludzka głowowa">
            <a:extLst>
              <a:ext uri="{FF2B5EF4-FFF2-40B4-BE49-F238E27FC236}">
                <a16:creationId xmlns:a16="http://schemas.microsoft.com/office/drawing/2014/main" id="{E823CD2C-A6B1-4589-88FC-3E601AADF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7" y="125684"/>
            <a:ext cx="3891776" cy="2770724"/>
          </a:xfrm>
          <a:prstGeom prst="rect">
            <a:avLst/>
          </a:prstGeom>
          <a:noFill/>
          <a:ln>
            <a:noFill/>
          </a:ln>
          <a:effectLst>
            <a:softEdge rad="304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8AEE5F-FFF0-4FCE-A016-9CFA5120A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2744" y="1764485"/>
            <a:ext cx="9603275" cy="4014914"/>
          </a:xfrm>
        </p:spPr>
        <p:txBody>
          <a:bodyPr anchor="b"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Jaja (gnidy) składane są przez wesz u nasady włosa.</a:t>
            </a:r>
          </a:p>
          <a:p>
            <a:pPr marL="0" indent="0" algn="ctr">
              <a:buNone/>
            </a:pPr>
            <a:endParaRPr lang="pl-PL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7 – 8 dniach wylęgają się wszy.</a:t>
            </a:r>
          </a:p>
          <a:p>
            <a:pPr marL="0" indent="0" algn="ctr">
              <a:buNone/>
            </a:pPr>
            <a:endParaRPr lang="pl-PL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17-18 dniach wszy osiągają zdolność do rozmnażania się.</a:t>
            </a:r>
          </a:p>
          <a:p>
            <a:pPr marL="0" indent="0" algn="ctr">
              <a:buNone/>
            </a:pPr>
            <a:endParaRPr lang="pl-PL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19-20 dniach składają jajeczka. W ciągu kolejnych 16 dni wesz może złożyć nawet 200 jajeczek.</a:t>
            </a:r>
          </a:p>
          <a:p>
            <a:pPr marL="0" indent="0" algn="ctr">
              <a:buNone/>
            </a:pPr>
            <a:endParaRPr lang="pl-PL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32 – 35 dniach wesz zdycha.</a:t>
            </a:r>
          </a:p>
        </p:txBody>
      </p:sp>
      <p:pic>
        <p:nvPicPr>
          <p:cNvPr id="11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7D088B58-AF32-483D-884A-D3B480F7E02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  <p:sp>
        <p:nvSpPr>
          <p:cNvPr id="4" name="Strzałka: w dół 3">
            <a:extLst>
              <a:ext uri="{FF2B5EF4-FFF2-40B4-BE49-F238E27FC236}">
                <a16:creationId xmlns:a16="http://schemas.microsoft.com/office/drawing/2014/main" id="{AA80ED9B-FE67-4CC1-B9C2-9FCFCF2BD04A}"/>
              </a:ext>
            </a:extLst>
          </p:cNvPr>
          <p:cNvSpPr/>
          <p:nvPr/>
        </p:nvSpPr>
        <p:spPr>
          <a:xfrm>
            <a:off x="5924889" y="2357155"/>
            <a:ext cx="484632" cy="398207"/>
          </a:xfrm>
          <a:prstGeom prst="down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trzałka: w dół 4">
            <a:extLst>
              <a:ext uri="{FF2B5EF4-FFF2-40B4-BE49-F238E27FC236}">
                <a16:creationId xmlns:a16="http://schemas.microsoft.com/office/drawing/2014/main" id="{2FF13341-9441-4E12-BD3D-294F16570E16}"/>
              </a:ext>
            </a:extLst>
          </p:cNvPr>
          <p:cNvSpPr/>
          <p:nvPr/>
        </p:nvSpPr>
        <p:spPr>
          <a:xfrm>
            <a:off x="5912577" y="3181409"/>
            <a:ext cx="484632" cy="398207"/>
          </a:xfrm>
          <a:prstGeom prst="down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: w dół 5">
            <a:extLst>
              <a:ext uri="{FF2B5EF4-FFF2-40B4-BE49-F238E27FC236}">
                <a16:creationId xmlns:a16="http://schemas.microsoft.com/office/drawing/2014/main" id="{0B023F29-22BB-4ACD-ADE8-EFC59C58F6FB}"/>
              </a:ext>
            </a:extLst>
          </p:cNvPr>
          <p:cNvSpPr/>
          <p:nvPr/>
        </p:nvSpPr>
        <p:spPr>
          <a:xfrm>
            <a:off x="5924889" y="4082197"/>
            <a:ext cx="484632" cy="398207"/>
          </a:xfrm>
          <a:prstGeom prst="down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9C1B5A5A-8E68-4547-AC35-AA0235931D58}"/>
              </a:ext>
            </a:extLst>
          </p:cNvPr>
          <p:cNvSpPr/>
          <p:nvPr/>
        </p:nvSpPr>
        <p:spPr>
          <a:xfrm>
            <a:off x="5924889" y="4996540"/>
            <a:ext cx="472320" cy="398207"/>
          </a:xfrm>
          <a:prstGeom prst="down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27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63026E-B6C9-4291-93BE-98B5B131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119" y="1226634"/>
            <a:ext cx="5809785" cy="546384"/>
          </a:xfrm>
        </p:spPr>
        <p:txBody>
          <a:bodyPr>
            <a:normAutofit/>
          </a:bodyPr>
          <a:lstStyle/>
          <a:p>
            <a:pPr algn="ctr"/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Objawy wszawicy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85C965-75AF-4D9D-913F-143B54303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263" y="2126971"/>
            <a:ext cx="10676366" cy="4203397"/>
          </a:xfrm>
        </p:spPr>
        <p:txBody>
          <a:bodyPr>
            <a:normAutofit/>
          </a:bodyPr>
          <a:lstStyle/>
          <a:p>
            <a:pPr lvl="2">
              <a:buFont typeface="Courier New" panose="02070309020205020404" pitchFamily="49" charset="0"/>
              <a:buChar char="o"/>
            </a:pP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Silne swędzenie skóry głowy, które jest reakcją alergiczną na ślinę wszy;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Widoczne gnidy przyklejone u nasady włosów;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Wszy występujące głównie w okolicach karku, skroni i za uszami;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Miejscowe powiększenie węzłów chłonnych, które wiąże się z </a:t>
            </a:r>
            <a:r>
              <a:rPr lang="pl-P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nadkażeniem</a:t>
            </a: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bakteryjnym.</a:t>
            </a:r>
            <a:endParaRPr lang="pl-PL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3" indent="0" algn="just">
              <a:buNone/>
            </a:pPr>
            <a:r>
              <a:rPr lang="pl-PL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marL="1371600" lvl="3" indent="0" algn="just">
              <a:buNone/>
            </a:pPr>
            <a:r>
              <a:rPr lang="pl-PL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371600" lvl="3" indent="0">
              <a:buNone/>
            </a:pPr>
            <a:r>
              <a:rPr lang="pl-PL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Wszawica jest chorobą, a nie powodem do wstydu czy wyśmiewania.</a:t>
            </a:r>
          </a:p>
          <a:p>
            <a:pPr marL="914400" lvl="2" indent="0" algn="ctr">
              <a:buNone/>
            </a:pPr>
            <a:endParaRPr lang="pl-PL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 algn="ctr">
              <a:buNone/>
            </a:pPr>
            <a:endParaRPr lang="pl-PL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7" descr="Znalezione obrazy dla zapytania wesz ludzka głowowa">
            <a:extLst>
              <a:ext uri="{FF2B5EF4-FFF2-40B4-BE49-F238E27FC236}">
                <a16:creationId xmlns:a16="http://schemas.microsoft.com/office/drawing/2014/main" id="{EA5C286A-5873-4CBF-AD63-D988EDBAF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989" y="20595"/>
            <a:ext cx="2665413" cy="175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7" descr="Znalezione obrazy dla zapytania wesz ludzka głowowa">
            <a:extLst>
              <a:ext uri="{FF2B5EF4-FFF2-40B4-BE49-F238E27FC236}">
                <a16:creationId xmlns:a16="http://schemas.microsoft.com/office/drawing/2014/main" id="{334D99A8-8331-4BC7-9FFC-557687953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12" y="10298"/>
            <a:ext cx="2328595" cy="13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7" descr="Znalezione obrazy dla zapytania wesz ludzka głowowa">
            <a:extLst>
              <a:ext uri="{FF2B5EF4-FFF2-40B4-BE49-F238E27FC236}">
                <a16:creationId xmlns:a16="http://schemas.microsoft.com/office/drawing/2014/main" id="{0638BC23-2BEF-4B59-9716-B23FFBA06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501" y="91031"/>
            <a:ext cx="2665413" cy="183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7" descr="Znalezione obrazy dla zapytania wesz ludzka głowowa">
            <a:extLst>
              <a:ext uri="{FF2B5EF4-FFF2-40B4-BE49-F238E27FC236}">
                <a16:creationId xmlns:a16="http://schemas.microsoft.com/office/drawing/2014/main" id="{A03EB888-6954-4702-9A68-D798D0F57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604" y="0"/>
            <a:ext cx="2665413" cy="122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7" descr="Znalezione obrazy dla zapytania wesz ludzka głowowa">
            <a:extLst>
              <a:ext uri="{FF2B5EF4-FFF2-40B4-BE49-F238E27FC236}">
                <a16:creationId xmlns:a16="http://schemas.microsoft.com/office/drawing/2014/main" id="{F1F434E7-FFDF-40DB-B928-D9A815E8E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589" y="0"/>
            <a:ext cx="2290845" cy="189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94AE0B24-A55A-47C0-BB77-147C29DE0A76}"/>
              </a:ext>
            </a:extLst>
          </p:cNvPr>
          <p:cNvSpPr/>
          <p:nvPr/>
        </p:nvSpPr>
        <p:spPr>
          <a:xfrm>
            <a:off x="1046184" y="5196234"/>
            <a:ext cx="1195528" cy="5018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2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E86D9CC2-DDC7-49AD-87EB-C35CD485F94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191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>
            <a:extLst>
              <a:ext uri="{FF2B5EF4-FFF2-40B4-BE49-F238E27FC236}">
                <a16:creationId xmlns:a16="http://schemas.microsoft.com/office/drawing/2014/main" id="{B6C28071-B466-4C07-A84C-CD3561D1D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22744"/>
            <a:ext cx="9603275" cy="631010"/>
          </a:xfrm>
        </p:spPr>
        <p:txBody>
          <a:bodyPr>
            <a:normAutofit/>
          </a:bodyPr>
          <a:lstStyle/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Sposoby zarażania się wszawicą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ACA300-F3FD-4F80-AD34-6496CED70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807641" cy="3901491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l-PL" alt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Zbiorowiska ludzkie (przedszkola, szkoły, internaty, domy pomocy społecznej);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Używanie wspólnych ubrań (czapki, szaliki);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Pożyczanie grzebieni, szczotek, gumek do włosów, spinek, okryć głowy;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Zabawy dziecięce, podczas których dzieci mogą stykać się główkami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Korzystanie ze wspólnych łóżek, pościeli z osobami zarażonymi;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Wszawica łatwiej przenosi się u dzieci z długimi włosami, dlatego należy je związać.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B909AF7-AD7D-45CD-9832-9193E5F73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92456">
            <a:off x="7816203" y="153576"/>
            <a:ext cx="1641290" cy="157440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46A8522-AE2C-4E17-8076-7F8C39047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6666">
            <a:off x="30231" y="4530304"/>
            <a:ext cx="1192790" cy="145945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BFDC26D-D4E3-46CB-8A05-F7CFB7AD5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882612">
            <a:off x="-178601" y="176158"/>
            <a:ext cx="1753637" cy="148765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6F92188-445B-445C-89D4-8169D21EA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52198">
            <a:off x="6121626" y="52933"/>
            <a:ext cx="707671" cy="67163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454DA3B-C892-4531-9363-887BF6C05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551784">
            <a:off x="7052144" y="214712"/>
            <a:ext cx="716145" cy="67163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0C9B83E-9256-456D-A7EB-F523CD9B5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621175">
            <a:off x="5639286" y="488078"/>
            <a:ext cx="707144" cy="67163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18224C5-A917-4899-A47E-C58774F98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52198">
            <a:off x="5087791" y="58282"/>
            <a:ext cx="780238" cy="67163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7E8DD9E-3D7B-4CD1-9C56-62048324A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841079">
            <a:off x="6492620" y="642251"/>
            <a:ext cx="760866" cy="671631"/>
          </a:xfrm>
          <a:prstGeom prst="rect">
            <a:avLst/>
          </a:prstGeom>
        </p:spPr>
      </p:pic>
      <p:pic>
        <p:nvPicPr>
          <p:cNvPr id="13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7BA06511-2630-4EDB-BFBE-672981A0477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603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>
            <a:extLst>
              <a:ext uri="{FF2B5EF4-FFF2-40B4-BE49-F238E27FC236}">
                <a16:creationId xmlns:a16="http://schemas.microsoft.com/office/drawing/2014/main" id="{2F3F7EBA-724C-4D89-80B2-2C8A97F3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573" y="934188"/>
            <a:ext cx="9692853" cy="861239"/>
          </a:xfrm>
        </p:spPr>
        <p:txBody>
          <a:bodyPr>
            <a:normAutofit/>
          </a:bodyPr>
          <a:lstStyle/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Leczenie</a:t>
            </a:r>
            <a:endParaRPr lang="pl-PL" cap="none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98AC79-D034-452F-8E63-A77994480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556" y="1989105"/>
            <a:ext cx="9692852" cy="4103962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Głowę dziecka jak również wszystkich domowników należy umyć 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specjalistycznym preparatem dostępnym w aptekach bez recepty;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altLang="pl-PL" sz="320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Należy dokładnie zapoznać się z treścią ulotki i postępować zgodnie z zaleceniami producenta;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Wyczesać włosy gęstym grzebieniem, zbierając martwe wszy i gnidy;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Ubrania, koce, pościel, ręczniki zaleca się wyprać w temperaturze powyżej 55°C oraz wyprasować żelazkiem.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Rzeczy, których nie da się wyprać w temperaturze powyżej 55°C (zabawki pluszowe, kurtki puchowe, delikatne kocyki) należy spakować do szczelnego worka na okres 3 tygodni;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Starannie należy odkurzyć dywany, meble, a nawet fotele w samochodzie.</a:t>
            </a:r>
          </a:p>
        </p:txBody>
      </p:sp>
      <p:pic>
        <p:nvPicPr>
          <p:cNvPr id="22" name="Picture 5" descr="Znalezione obrazy dla zapytania wesz ludzka głowowa">
            <a:extLst>
              <a:ext uri="{FF2B5EF4-FFF2-40B4-BE49-F238E27FC236}">
                <a16:creationId xmlns:a16="http://schemas.microsoft.com/office/drawing/2014/main" id="{97FEA23C-D638-4D15-A557-E33F8F4E0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081" y="43837"/>
            <a:ext cx="3577590" cy="1699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Znalezione obrazy dla zapytania wesz ludzka głowowa">
            <a:extLst>
              <a:ext uri="{FF2B5EF4-FFF2-40B4-BE49-F238E27FC236}">
                <a16:creationId xmlns:a16="http://schemas.microsoft.com/office/drawing/2014/main" id="{47930760-6DAA-4233-8DE4-FB8D07DD9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268444" y="3227969"/>
            <a:ext cx="3695062" cy="2165762"/>
          </a:xfrm>
          <a:prstGeom prst="rect">
            <a:avLst/>
          </a:prstGeom>
          <a:noFill/>
          <a:ln>
            <a:noFill/>
          </a:ln>
          <a:effectLst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5EFFD8FB-6764-4C37-B85B-8BF3260736A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264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2867E9-5DFB-4528-8AC0-B88EB3FB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211213"/>
          </a:xfrm>
        </p:spPr>
        <p:txBody>
          <a:bodyPr>
            <a:normAutofit/>
          </a:bodyPr>
          <a:lstStyle/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Profilaktyka</a:t>
            </a:r>
            <a:b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29D1AC-5E4F-4239-9915-47C685CC2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Związywanie długich włosów;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Używanie wyłącznie osobistych przyborów higienicznych do pielęgnacji skóry </a:t>
            </a:r>
            <a:br>
              <a:rPr lang="pl-PL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włosów (grzebienie, szczotki do włosów);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Stosowanie preparatów zapobiegających występowaniu wszawicy;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Systematyczne sprawdzanie czystości skóry głowy i włosów dziecka.</a:t>
            </a:r>
          </a:p>
          <a:p>
            <a:pPr marL="0" indent="0" algn="just">
              <a:buNone/>
            </a:pPr>
            <a:endParaRPr lang="pl-PL" altLang="pl-PL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43FE139-9556-43DC-AA85-10ED3FF99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95054">
            <a:off x="10022107" y="3625069"/>
            <a:ext cx="2065493" cy="217124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2B128DD-3FE3-422D-8135-AA5769716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882612">
            <a:off x="4328786" y="193158"/>
            <a:ext cx="1294052" cy="121893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B50B161-6415-4519-BFB6-1B2B4E223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92051">
            <a:off x="6429899" y="148833"/>
            <a:ext cx="1516102" cy="1251012"/>
          </a:xfrm>
          <a:prstGeom prst="rect">
            <a:avLst/>
          </a:prstGeom>
        </p:spPr>
      </p:pic>
      <p:pic>
        <p:nvPicPr>
          <p:cNvPr id="8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A63BE315-9683-4F32-A1DB-75523F0DF48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569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BD4E2C-39B6-4E56-834C-F8AA2EA00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10672"/>
            <a:ext cx="8968328" cy="1049235"/>
          </a:xfrm>
        </p:spPr>
        <p:txBody>
          <a:bodyPr>
            <a:normAutofit fontScale="90000"/>
          </a:bodyPr>
          <a:lstStyle/>
          <a:p>
            <a:r>
              <a:rPr lang="pl-PL" sz="27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rodzic powinien  wiedzieć w przypadku pojawienia się wszawicy</a:t>
            </a:r>
            <a:b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pl-PL" sz="3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800929-F91D-4BC1-BFFC-64DDAA231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9598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Clr>
                <a:srgbClr val="000000"/>
              </a:buClr>
              <a:buNone/>
            </a:pPr>
            <a:r>
              <a:rPr lang="pl-PL" altLang="pl-PL" b="1" dirty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Profilaktyka i zwalczanie wszawicy u dziecka należy przede wszystkim do rodziców/opiekunów!</a:t>
            </a:r>
            <a:endParaRPr lang="pl-PL" altLang="pl-PL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pl-PL" altLang="pl-PL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Koniecznie należy poinformować przedszkole lub szkołę o wystąpieniu wszawicy </a:t>
            </a:r>
            <a:br>
              <a:rPr lang="pl-PL" altLang="pl-PL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pl-PL" altLang="pl-PL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u dziecka, aby dyrekcja placówki mogła wdrożyć odpowiednie działania. 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pl-PL" altLang="pl-PL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Nie należy posyłać dziecka do przedszkola/szkoły, póki nie wyleczy się wszawicy, ponieważ będzie zarażało inne dzieci i powstanie błędne koło.</a:t>
            </a:r>
          </a:p>
        </p:txBody>
      </p:sp>
      <p:pic>
        <p:nvPicPr>
          <p:cNvPr id="5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6E77D3A2-19F8-490A-91F1-FAC8A54F507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663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>
            <a:extLst>
              <a:ext uri="{FF2B5EF4-FFF2-40B4-BE49-F238E27FC236}">
                <a16:creationId xmlns:a16="http://schemas.microsoft.com/office/drawing/2014/main" id="{FE87F4C3-07C6-4825-9083-91C744CD4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65274"/>
            <a:ext cx="9603275" cy="588480"/>
          </a:xfrm>
        </p:spPr>
        <p:txBody>
          <a:bodyPr/>
          <a:lstStyle/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Czego nie wolno robić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454B7A-1176-4EEC-ADAA-3C9F6E6F1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9405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 wolno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piętnować dziecka z wszawicą i jego rodziny – wszawica może przytrafić się każdemu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Nie wolno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używać</a:t>
            </a: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cudzych szczotek, grzebieni oraz nakryć głowy.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 wolno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drapać miejsc podrażnionych przez ukłucia wszy, może to być przyczyną groźnych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nadkażeń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paciorkowcem lub gronkowcem, stanów zapalnych skóry, zapalenia mieszków włosowych, łysienia plackowatego.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 należy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golić głowy chorego;</a:t>
            </a:r>
          </a:p>
        </p:txBody>
      </p:sp>
      <p:pic>
        <p:nvPicPr>
          <p:cNvPr id="4" name="Picture 5" descr="Znalezione obrazy dla zapytania wesz ludzka głowowa">
            <a:extLst>
              <a:ext uri="{FF2B5EF4-FFF2-40B4-BE49-F238E27FC236}">
                <a16:creationId xmlns:a16="http://schemas.microsoft.com/office/drawing/2014/main" id="{657A3459-6462-4568-94E0-87BD149E1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547" y="346919"/>
            <a:ext cx="2875085" cy="1484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38E94CBC-4429-4CFC-8E4A-74F4E8681FA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42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C5646D-879B-4966-8591-5BF839E8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07731"/>
            <a:ext cx="9603275" cy="154602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Postępowanie w przypadku stwierdzenia wszawicy </a:t>
            </a:r>
            <a:b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placówce oświatowej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EA5623-14F8-416F-A469-ACF3E9ACB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637722"/>
          </a:xfrm>
        </p:spPr>
        <p:txBody>
          <a:bodyPr>
            <a:normAutofit/>
          </a:bodyPr>
          <a:lstStyle/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Dyrektor placówki zarządza kontrolę czystości skóry głowy wszystkich dzieci w grupie/klasie, w której pojawiła się wszawica. Kontrola wykonywana jest przez pielęgniarkę lub osobę upoważnioną, z zachowaniem zasad intymności (w oddzielnym pomieszczeniu). </a:t>
            </a: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Zgoda rodziców na objęcie dziecka opieką (w tym również opieką zdrowotną przez pielęgniarkę lub higienistkę szkolną w placówce) jest równoznaczna z wyrażeniem zgody na dokonanie (w uzasadnionym przypadku) przeglądu czystości skóry głowy dziecka. 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Placówka zawiadamia rodziców/opiekunów dzieci, u których stwierdzono wszawicę, o konieczności podjęcia niezwłocznie zabiegów higienicznych skóry głowy. </a:t>
            </a:r>
          </a:p>
        </p:txBody>
      </p:sp>
      <p:pic>
        <p:nvPicPr>
          <p:cNvPr id="4" name="Obraz 7">
            <a:extLst>
              <a:ext uri="{FF2B5EF4-FFF2-40B4-BE49-F238E27FC236}">
                <a16:creationId xmlns:a16="http://schemas.microsoft.com/office/drawing/2014/main" id="{6E89F1B9-889C-4591-BFE6-011968690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44347">
            <a:off x="-56269" y="171928"/>
            <a:ext cx="1931603" cy="141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7">
            <a:extLst>
              <a:ext uri="{FF2B5EF4-FFF2-40B4-BE49-F238E27FC236}">
                <a16:creationId xmlns:a16="http://schemas.microsoft.com/office/drawing/2014/main" id="{770F982E-31B0-4842-AB72-99B2E458B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67163">
            <a:off x="11086233" y="3952936"/>
            <a:ext cx="1122724" cy="96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7">
            <a:extLst>
              <a:ext uri="{FF2B5EF4-FFF2-40B4-BE49-F238E27FC236}">
                <a16:creationId xmlns:a16="http://schemas.microsoft.com/office/drawing/2014/main" id="{1EEC81F0-F6D6-4373-9C23-A815E17A3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54499">
            <a:off x="1706637" y="34123"/>
            <a:ext cx="895279" cy="10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7">
            <a:extLst>
              <a:ext uri="{FF2B5EF4-FFF2-40B4-BE49-F238E27FC236}">
                <a16:creationId xmlns:a16="http://schemas.microsoft.com/office/drawing/2014/main" id="{A2580B27-1302-4CEA-8545-A0C7F3823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1158">
            <a:off x="65855" y="1748791"/>
            <a:ext cx="1168926" cy="125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1D82946-A6B7-455A-97F6-7649C0E77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70034">
            <a:off x="9951286" y="5222780"/>
            <a:ext cx="781384" cy="86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7">
            <a:extLst>
              <a:ext uri="{FF2B5EF4-FFF2-40B4-BE49-F238E27FC236}">
                <a16:creationId xmlns:a16="http://schemas.microsoft.com/office/drawing/2014/main" id="{C02064B7-7A31-44CC-BE9D-F35BB7A0A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89276">
            <a:off x="11146604" y="5174742"/>
            <a:ext cx="901220" cy="82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AF48A715-993B-4112-A8E4-20EA46F370C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89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513739-BC82-49BE-98F1-9927B667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813" y="229204"/>
            <a:ext cx="8330374" cy="166032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Postępowanie w przypadku stwierdzenia wszawicy W placówce oświatowej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0091B8-9F38-4EB6-B408-1807CF305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82902"/>
          </a:xfrm>
        </p:spPr>
        <p:txBody>
          <a:bodyPr>
            <a:noAutofit/>
          </a:bodyPr>
          <a:lstStyle/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Pielęgniarka lub osoba upoważniona przez dyrektora placówki po upływie 7 – 10 dni kontroluje stan czystości skóry głowy dzieci po przeprowadzonych zabiegach higienicznych przez rodziców; 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Jeśli zalecone działania okażą się nieskuteczne, pielęgniarka zawiadamia o tym dyrektora placówki w celu podjęcia bardziej radykalnych kroków; 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Jeśli rodzice zgłoszą trudności w przeprowadzeniu kuracji (np. brak środków na zakup preparatu), dyrektor placówki we współpracy z Miejskim Ośrodkiem Pomocy Rodzinie udzielają rodzicom lub opiekunom niezbędnej pomocy.</a:t>
            </a:r>
          </a:p>
          <a:p>
            <a:pPr algn="just"/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7">
            <a:extLst>
              <a:ext uri="{FF2B5EF4-FFF2-40B4-BE49-F238E27FC236}">
                <a16:creationId xmlns:a16="http://schemas.microsoft.com/office/drawing/2014/main" id="{5CDC7941-6044-4B04-9B72-7B6F67378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13857">
            <a:off x="34282" y="4696639"/>
            <a:ext cx="1429454" cy="125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7">
            <a:extLst>
              <a:ext uri="{FF2B5EF4-FFF2-40B4-BE49-F238E27FC236}">
                <a16:creationId xmlns:a16="http://schemas.microsoft.com/office/drawing/2014/main" id="{5E3A8D88-0D4D-416F-BE36-7E45FA596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90615">
            <a:off x="10764460" y="4670160"/>
            <a:ext cx="1601118" cy="116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7">
            <a:extLst>
              <a:ext uri="{FF2B5EF4-FFF2-40B4-BE49-F238E27FC236}">
                <a16:creationId xmlns:a16="http://schemas.microsoft.com/office/drawing/2014/main" id="{D85FBC2E-4DC4-43CB-91B2-0685EBCD1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22958">
            <a:off x="489400" y="3131160"/>
            <a:ext cx="623486" cy="77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10DE5DB-E077-4318-A732-BEE44E129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52737">
            <a:off x="619526" y="3918901"/>
            <a:ext cx="878964" cy="634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7">
            <a:extLst>
              <a:ext uri="{FF2B5EF4-FFF2-40B4-BE49-F238E27FC236}">
                <a16:creationId xmlns:a16="http://schemas.microsoft.com/office/drawing/2014/main" id="{87E6183B-38DB-4B2E-B982-440E462D7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17627">
            <a:off x="45058" y="3894368"/>
            <a:ext cx="772375" cy="7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7">
            <a:extLst>
              <a:ext uri="{FF2B5EF4-FFF2-40B4-BE49-F238E27FC236}">
                <a16:creationId xmlns:a16="http://schemas.microsoft.com/office/drawing/2014/main" id="{061EFA54-FECB-4E82-834A-42AB1BBC8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2807">
            <a:off x="-24412" y="2741728"/>
            <a:ext cx="660884" cy="60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7">
            <a:extLst>
              <a:ext uri="{FF2B5EF4-FFF2-40B4-BE49-F238E27FC236}">
                <a16:creationId xmlns:a16="http://schemas.microsoft.com/office/drawing/2014/main" id="{4B093969-8891-42FE-8F87-6A217BAAE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61079">
            <a:off x="11397832" y="3005394"/>
            <a:ext cx="820880" cy="77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7">
            <a:extLst>
              <a:ext uri="{FF2B5EF4-FFF2-40B4-BE49-F238E27FC236}">
                <a16:creationId xmlns:a16="http://schemas.microsoft.com/office/drawing/2014/main" id="{676C0F43-7ED8-481A-95F1-D038FC1AC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67547">
            <a:off x="11102214" y="3819672"/>
            <a:ext cx="704692" cy="728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8405CF69-6087-4436-A689-1DB0D4C525F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653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D6D461-7638-4486-AE74-B95E9B04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468" y="167268"/>
            <a:ext cx="9607661" cy="1653735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Fakty i mity na temat wszawicy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E5A3097-198B-4544-8E6D-746A30A54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42224" y="2086408"/>
            <a:ext cx="10828018" cy="4645908"/>
          </a:xfrm>
        </p:spPr>
        <p:txBody>
          <a:bodyPr>
            <a:noAutofit/>
          </a:bodyPr>
          <a:lstStyle/>
          <a:p>
            <a:pPr marL="274320" lvl="1" indent="0" algn="just">
              <a:buNone/>
            </a:pP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 algn="just">
              <a:buNone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MIT! „Wszy głowowe potrafią przeskakiwać między głowami.”</a:t>
            </a:r>
          </a:p>
          <a:p>
            <a:pPr marL="274320" lvl="1" indent="0" algn="just">
              <a:buNone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FAKT: </a:t>
            </a:r>
            <a:r>
              <a:rPr lang="pl-PL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Wszy głowowe nie potrafią skakać, latać ani pływać (tylko szybko się poruszają) - mogą być przekazywane wyłącznie w wyniku bezpośredniego kontaktu</a:t>
            </a:r>
          </a:p>
          <a:p>
            <a:pPr marL="274320" lvl="1" indent="0" algn="just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 algn="just">
              <a:buNone/>
            </a:pPr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MIT! „Wszy głowowe mogą przeżyć na przedmiotach (np. czapka, grzebień itp.) przez wiele dni.”</a:t>
            </a:r>
          </a:p>
          <a:p>
            <a:pPr marL="274320" lvl="1" indent="0" algn="just">
              <a:buNone/>
            </a:pPr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FAKT: 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Wszy głowowe bez żywiciela mogą przeżyć maksymalnie 36 – 48 godzin. </a:t>
            </a:r>
          </a:p>
          <a:p>
            <a:pPr marL="274320" lvl="1" indent="0" algn="just">
              <a:buNone/>
            </a:pPr>
            <a:endParaRPr lang="pl-PL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 algn="ctr">
              <a:buNone/>
            </a:pPr>
            <a:endParaRPr lang="pl-PL" altLang="pl-PL" sz="1600" b="1" dirty="0">
              <a:solidFill>
                <a:srgbClr val="00B05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74320" lvl="1" indent="0" algn="ctr">
              <a:buNone/>
            </a:pPr>
            <a:endParaRPr lang="pl-PL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 algn="ctr">
              <a:buNone/>
            </a:pPr>
            <a:endParaRPr lang="pl-P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az 7">
            <a:extLst>
              <a:ext uri="{FF2B5EF4-FFF2-40B4-BE49-F238E27FC236}">
                <a16:creationId xmlns:a16="http://schemas.microsoft.com/office/drawing/2014/main" id="{A7ED7D6A-FA1B-48E7-9100-7F52A2A43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30922">
            <a:off x="243787" y="76963"/>
            <a:ext cx="1601118" cy="137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7">
            <a:extLst>
              <a:ext uri="{FF2B5EF4-FFF2-40B4-BE49-F238E27FC236}">
                <a16:creationId xmlns:a16="http://schemas.microsoft.com/office/drawing/2014/main" id="{5529A632-8F4F-4134-979F-7C995AC52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13857">
            <a:off x="5457902" y="108657"/>
            <a:ext cx="1033254" cy="112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7">
            <a:extLst>
              <a:ext uri="{FF2B5EF4-FFF2-40B4-BE49-F238E27FC236}">
                <a16:creationId xmlns:a16="http://schemas.microsoft.com/office/drawing/2014/main" id="{D8018D7B-2A50-45A9-A69D-787955EE4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83750">
            <a:off x="11055203" y="5000493"/>
            <a:ext cx="807071" cy="79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7">
            <a:extLst>
              <a:ext uri="{FF2B5EF4-FFF2-40B4-BE49-F238E27FC236}">
                <a16:creationId xmlns:a16="http://schemas.microsoft.com/office/drawing/2014/main" id="{7E363A15-B2B8-43B3-AEBE-1DDD81CF0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07906">
            <a:off x="7834418" y="223629"/>
            <a:ext cx="1154321" cy="8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7">
            <a:extLst>
              <a:ext uri="{FF2B5EF4-FFF2-40B4-BE49-F238E27FC236}">
                <a16:creationId xmlns:a16="http://schemas.microsoft.com/office/drawing/2014/main" id="{FDAEB523-B519-4F57-8DA1-6E3A7A82C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13857">
            <a:off x="9550445" y="347784"/>
            <a:ext cx="996207" cy="101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az 7">
            <a:extLst>
              <a:ext uri="{FF2B5EF4-FFF2-40B4-BE49-F238E27FC236}">
                <a16:creationId xmlns:a16="http://schemas.microsoft.com/office/drawing/2014/main" id="{4ED33A24-E21D-46F3-A9F8-44D27B0CB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47263">
            <a:off x="2065740" y="483262"/>
            <a:ext cx="1429454" cy="110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7">
            <a:extLst>
              <a:ext uri="{FF2B5EF4-FFF2-40B4-BE49-F238E27FC236}">
                <a16:creationId xmlns:a16="http://schemas.microsoft.com/office/drawing/2014/main" id="{0B57916C-4468-48C1-BC01-CFC17B5C1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67005">
            <a:off x="3826430" y="206814"/>
            <a:ext cx="976273" cy="91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A65E44BB-282A-476C-81C5-D6CBBD9218D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012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1DBFA8-FD94-468D-BE88-BAFED902C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441034"/>
            <a:ext cx="9603275" cy="3450613"/>
          </a:xfrm>
        </p:spPr>
        <p:txBody>
          <a:bodyPr/>
          <a:lstStyle/>
          <a:p>
            <a:pPr marL="274320" lvl="1" indent="0" algn="just">
              <a:buNone/>
            </a:pPr>
            <a:r>
              <a:rPr lang="pl-PL" altLang="pl-PL" sz="2000" dirty="0">
                <a:solidFill>
                  <a:srgbClr val="00B05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MIT! Można zapobiec wszawicy poprzez częste mycie głowy szamponem</a:t>
            </a:r>
          </a:p>
          <a:p>
            <a:pPr marL="274320" lvl="1" indent="0" algn="just">
              <a:buNone/>
            </a:pPr>
            <a:r>
              <a:rPr lang="pl-PL" altLang="pl-PL" sz="2000" dirty="0">
                <a:solidFill>
                  <a:srgbClr val="00B05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FAKT: </a:t>
            </a:r>
            <a:r>
              <a:rPr lang="pl-PL" altLang="pl-PL" sz="2000" b="1" dirty="0">
                <a:solidFill>
                  <a:srgbClr val="00B05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Zwykły szampon nie zwalcza wszawicy ani jej nie zapobiega.</a:t>
            </a:r>
          </a:p>
          <a:p>
            <a:pPr marL="274320" lvl="1" indent="0" algn="just">
              <a:buNone/>
            </a:pPr>
            <a:endParaRPr lang="pl-PL" altLang="pl-PL" sz="2000" dirty="0">
              <a:solidFill>
                <a:srgbClr val="00B05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74320" lvl="1" indent="0" algn="just">
              <a:buNone/>
            </a:pPr>
            <a:r>
              <a:rPr lang="pl-PL" altLang="pl-PL" sz="2000" dirty="0">
                <a:solidFill>
                  <a:srgbClr val="C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MIT! Wszy głowowe mogą być roznoszone przez zwierzęta domowe</a:t>
            </a:r>
            <a:endParaRPr lang="pl-PL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 algn="just">
              <a:buNone/>
            </a:pPr>
            <a:r>
              <a:rPr lang="pl-PL" altLang="pl-PL" sz="2000" dirty="0">
                <a:solidFill>
                  <a:srgbClr val="C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FAKT: </a:t>
            </a:r>
            <a:r>
              <a:rPr lang="pl-PL" altLang="pl-PL" sz="2000" b="1" dirty="0">
                <a:solidFill>
                  <a:srgbClr val="C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Żywicielem wszy jest tylko i wyłącznie człowiek</a:t>
            </a:r>
          </a:p>
          <a:p>
            <a:endParaRPr lang="pl-PL" dirty="0"/>
          </a:p>
        </p:txBody>
      </p:sp>
      <p:pic>
        <p:nvPicPr>
          <p:cNvPr id="4" name="Obraz 7">
            <a:extLst>
              <a:ext uri="{FF2B5EF4-FFF2-40B4-BE49-F238E27FC236}">
                <a16:creationId xmlns:a16="http://schemas.microsoft.com/office/drawing/2014/main" id="{1F531DA0-6452-49B7-B82A-4EDCAF722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11689">
            <a:off x="322001" y="1706006"/>
            <a:ext cx="1429454" cy="110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7">
            <a:extLst>
              <a:ext uri="{FF2B5EF4-FFF2-40B4-BE49-F238E27FC236}">
                <a16:creationId xmlns:a16="http://schemas.microsoft.com/office/drawing/2014/main" id="{78C95F56-623B-449D-987C-9E1D84D9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96671">
            <a:off x="378208" y="446081"/>
            <a:ext cx="1515175" cy="110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7">
            <a:extLst>
              <a:ext uri="{FF2B5EF4-FFF2-40B4-BE49-F238E27FC236}">
                <a16:creationId xmlns:a16="http://schemas.microsoft.com/office/drawing/2014/main" id="{34FA9397-63A9-4771-85BF-F1E7C540C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45140">
            <a:off x="10172951" y="4509653"/>
            <a:ext cx="1134940" cy="87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15339A7B-C035-4E5C-A1D1-664C44ECC17A}"/>
              </a:ext>
            </a:extLst>
          </p:cNvPr>
          <p:cNvSpPr txBox="1"/>
          <p:nvPr/>
        </p:nvSpPr>
        <p:spPr>
          <a:xfrm>
            <a:off x="2671520" y="1280881"/>
            <a:ext cx="664368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Fakty i mity na temat wszawicy</a:t>
            </a:r>
            <a:endParaRPr lang="pl-PL" sz="2900" dirty="0"/>
          </a:p>
        </p:txBody>
      </p:sp>
      <p:pic>
        <p:nvPicPr>
          <p:cNvPr id="8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13258A09-3143-4EBF-8761-6570FFB367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  <p:pic>
        <p:nvPicPr>
          <p:cNvPr id="9" name="Obraz 7">
            <a:extLst>
              <a:ext uri="{FF2B5EF4-FFF2-40B4-BE49-F238E27FC236}">
                <a16:creationId xmlns:a16="http://schemas.microsoft.com/office/drawing/2014/main" id="{E86C1563-9155-4A44-934C-DE989ECBA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99963">
            <a:off x="1508405" y="204738"/>
            <a:ext cx="735530" cy="53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7">
            <a:extLst>
              <a:ext uri="{FF2B5EF4-FFF2-40B4-BE49-F238E27FC236}">
                <a16:creationId xmlns:a16="http://schemas.microsoft.com/office/drawing/2014/main" id="{F6A98B8D-D811-4C3A-ADD6-056B228F6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10365" flipV="1">
            <a:off x="2416394" y="327603"/>
            <a:ext cx="673808" cy="65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66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>
            <a:extLst>
              <a:ext uri="{FF2B5EF4-FFF2-40B4-BE49-F238E27FC236}">
                <a16:creationId xmlns:a16="http://schemas.microsoft.com/office/drawing/2014/main" id="{E7822F03-13C4-441B-9F5D-AE2B0DDFC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94951"/>
            <a:ext cx="9603275" cy="45719"/>
          </a:xfrm>
        </p:spPr>
        <p:txBody>
          <a:bodyPr>
            <a:noAutofit/>
          </a:bodyPr>
          <a:lstStyle/>
          <a:p>
            <a:pPr algn="ctr"/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0428D82-C4F6-4CA6-B00E-3A15B32514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3172" y="540670"/>
            <a:ext cx="8144069" cy="5372226"/>
          </a:xfrm>
        </p:spPr>
      </p:pic>
      <p:pic>
        <p:nvPicPr>
          <p:cNvPr id="6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CAB9DBD4-A07B-44A3-9BC6-6EAA7459420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246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>
            <a:extLst>
              <a:ext uri="{FF2B5EF4-FFF2-40B4-BE49-F238E27FC236}">
                <a16:creationId xmlns:a16="http://schemas.microsoft.com/office/drawing/2014/main" id="{74835F10-E290-4483-BC23-9D7197D69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30942"/>
            <a:ext cx="9603275" cy="1047136"/>
          </a:xfrm>
        </p:spPr>
        <p:txBody>
          <a:bodyPr>
            <a:normAutofit/>
          </a:bodyPr>
          <a:lstStyle/>
          <a:p>
            <a:r>
              <a:rPr lang="pl-PL" sz="6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Bibliografia:</a:t>
            </a:r>
            <a:endParaRPr lang="pl-PL" cap="none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341197-5CFD-471D-9E14-4D88B3C84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93976"/>
            <a:ext cx="10058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Heczko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P, Wróblewska, M., Pietrzyk, A</a:t>
            </a:r>
            <a:r>
              <a:rPr lang="pl-PL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Mikrobiologia lekarska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Warszawa: PZWL 2015.</a:t>
            </a:r>
          </a:p>
          <a:p>
            <a:pPr marL="0" indent="0">
              <a:buNone/>
            </a:pP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Buczek,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A..</a:t>
            </a:r>
            <a:r>
              <a:rPr lang="pl-PL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Choroby</a:t>
            </a:r>
            <a:r>
              <a:rPr lang="pl-PL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pasożytnicze. Epidemiologia. Epidemiologia, diagnostyka, objawy.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Lublin. 2004. </a:t>
            </a:r>
          </a:p>
          <a:p>
            <a:pPr marL="0" indent="0">
              <a:buNone/>
            </a:pP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https://www.gov.pl/web/zdrowie/objawy-i-rodzaje-wszawicy (08.11.2017)</a:t>
            </a:r>
          </a:p>
          <a:p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http://www.medonet.pl/choroby-od-a-do-z/choroby-pasozytnicze,wszawica-odziezowa,artykul,1580987.html (02.09.2019)</a:t>
            </a:r>
          </a:p>
          <a:p>
            <a:pPr marL="0" indent="0">
              <a:buNone/>
            </a:pP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https://gis.gov.pl/zdrowie/wszawica-choroba-ktora-trzeba-leczyc-a-nie-nalezy-sie-wstydzic/</a:t>
            </a:r>
          </a:p>
        </p:txBody>
      </p:sp>
      <p:sp>
        <p:nvSpPr>
          <p:cNvPr id="4" name="Strzałka: pagon 3">
            <a:extLst>
              <a:ext uri="{FF2B5EF4-FFF2-40B4-BE49-F238E27FC236}">
                <a16:creationId xmlns:a16="http://schemas.microsoft.com/office/drawing/2014/main" id="{F17BE10E-920F-41BC-8F35-F852DC3B159C}"/>
              </a:ext>
            </a:extLst>
          </p:cNvPr>
          <p:cNvSpPr/>
          <p:nvPr/>
        </p:nvSpPr>
        <p:spPr>
          <a:xfrm>
            <a:off x="554692" y="1995310"/>
            <a:ext cx="479654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" name="Strzałka: pagon 6">
            <a:extLst>
              <a:ext uri="{FF2B5EF4-FFF2-40B4-BE49-F238E27FC236}">
                <a16:creationId xmlns:a16="http://schemas.microsoft.com/office/drawing/2014/main" id="{BB8E67C5-4900-496D-A13F-918C60CC9548}"/>
              </a:ext>
            </a:extLst>
          </p:cNvPr>
          <p:cNvSpPr/>
          <p:nvPr/>
        </p:nvSpPr>
        <p:spPr>
          <a:xfrm>
            <a:off x="529687" y="4682327"/>
            <a:ext cx="479656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" name="Strzałka: pagon 7">
            <a:extLst>
              <a:ext uri="{FF2B5EF4-FFF2-40B4-BE49-F238E27FC236}">
                <a16:creationId xmlns:a16="http://schemas.microsoft.com/office/drawing/2014/main" id="{1DFB13CE-35EE-49E7-83C4-3C2F5FA6DF18}"/>
              </a:ext>
            </a:extLst>
          </p:cNvPr>
          <p:cNvSpPr/>
          <p:nvPr/>
        </p:nvSpPr>
        <p:spPr>
          <a:xfrm>
            <a:off x="529689" y="5540132"/>
            <a:ext cx="479654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0" name="Strzałka: pagon 9">
            <a:extLst>
              <a:ext uri="{FF2B5EF4-FFF2-40B4-BE49-F238E27FC236}">
                <a16:creationId xmlns:a16="http://schemas.microsoft.com/office/drawing/2014/main" id="{1E92E6A8-4653-4475-8C3A-21D6140891DD}"/>
              </a:ext>
            </a:extLst>
          </p:cNvPr>
          <p:cNvSpPr/>
          <p:nvPr/>
        </p:nvSpPr>
        <p:spPr>
          <a:xfrm>
            <a:off x="523769" y="2791162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Strzałka: pagon 10">
            <a:extLst>
              <a:ext uri="{FF2B5EF4-FFF2-40B4-BE49-F238E27FC236}">
                <a16:creationId xmlns:a16="http://schemas.microsoft.com/office/drawing/2014/main" id="{91DB7904-EFAF-4E36-AE72-BE381CAC3136}"/>
              </a:ext>
            </a:extLst>
          </p:cNvPr>
          <p:cNvSpPr/>
          <p:nvPr/>
        </p:nvSpPr>
        <p:spPr>
          <a:xfrm>
            <a:off x="523769" y="3824522"/>
            <a:ext cx="49149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pic>
        <p:nvPicPr>
          <p:cNvPr id="12" name="Picture 4" descr="Znalezione obrazy dla zapytania państwowa inspekcja sanitarna">
            <a:extLst>
              <a:ext uri="{FF2B5EF4-FFF2-40B4-BE49-F238E27FC236}">
                <a16:creationId xmlns:a16="http://schemas.microsoft.com/office/drawing/2014/main" id="{8FC2A7F9-C8AE-45E3-A82D-57CC140889A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83" y="125684"/>
            <a:ext cx="1273437" cy="118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741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2857</TotalTime>
  <Words>940</Words>
  <Application>Microsoft Office PowerPoint</Application>
  <PresentationFormat>Panoramiczny</PresentationFormat>
  <Paragraphs>123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Courier New</vt:lpstr>
      <vt:lpstr>Gill Sans MT</vt:lpstr>
      <vt:lpstr>Times New Roman</vt:lpstr>
      <vt:lpstr>Wingdings</vt:lpstr>
      <vt:lpstr>Galeria</vt:lpstr>
      <vt:lpstr>Program edukacyjny „CzyściMY”  Temat: Wszawica</vt:lpstr>
      <vt:lpstr>Spis treści</vt:lpstr>
      <vt:lpstr>Gatunki wszy</vt:lpstr>
      <vt:lpstr>Wesz głowowa</vt:lpstr>
      <vt:lpstr>Wesz głowowa c.d.</vt:lpstr>
      <vt:lpstr>Cykl życia wszy</vt:lpstr>
      <vt:lpstr>Objawy wszawicy</vt:lpstr>
      <vt:lpstr>Sposoby zarażania się wszawicą</vt:lpstr>
      <vt:lpstr>Leczenie</vt:lpstr>
      <vt:lpstr>Profilaktyka </vt:lpstr>
      <vt:lpstr>Co rodzic powinien  wiedzieć w przypadku pojawienia się wszawicy  </vt:lpstr>
      <vt:lpstr>Czego nie wolno robić</vt:lpstr>
      <vt:lpstr>Postępowanie w przypadku stwierdzenia wszawicy  w placówce oświatowej</vt:lpstr>
      <vt:lpstr>Postępowanie w przypadku stwierdzenia wszawicy W placówce oświatowej</vt:lpstr>
      <vt:lpstr>   Fakty i mity na temat wszawicy</vt:lpstr>
      <vt:lpstr>Prezentacja programu PowerPoint</vt:lpstr>
      <vt:lpstr> </vt:lpstr>
      <vt:lpstr>Bibliografia: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Wszawica (pedikuloza)</dc:title>
  <dc:creator>E.Zygmuntowicz</dc:creator>
  <cp:lastModifiedBy>Żaneta Byczuk</cp:lastModifiedBy>
  <cp:revision>240</cp:revision>
  <cp:lastPrinted>2019-10-23T10:58:55Z</cp:lastPrinted>
  <dcterms:created xsi:type="dcterms:W3CDTF">2019-08-27T10:17:05Z</dcterms:created>
  <dcterms:modified xsi:type="dcterms:W3CDTF">2019-10-29T07:24:09Z</dcterms:modified>
</cp:coreProperties>
</file>