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65" r:id="rId6"/>
    <p:sldId id="262" r:id="rId7"/>
    <p:sldId id="259" r:id="rId8"/>
    <p:sldId id="260" r:id="rId9"/>
    <p:sldId id="261" r:id="rId10"/>
    <p:sldId id="264" r:id="rId11"/>
    <p:sldId id="270" r:id="rId12"/>
    <p:sldId id="267" r:id="rId13"/>
    <p:sldId id="268" r:id="rId14"/>
    <p:sldId id="266" r:id="rId15"/>
    <p:sldId id="269" r:id="rId16"/>
    <p:sldId id="263" r:id="rId17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emf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B26872-1306-451F-B367-635A2AD8FD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Program edukacyjny „c</a:t>
            </a:r>
            <a:r>
              <a:rPr lang="pl-PL" dirty="0">
                <a:latin typeface="+mn-lt"/>
              </a:rPr>
              <a:t>zyści</a:t>
            </a:r>
            <a:r>
              <a:rPr lang="pl-PL" b="1" dirty="0">
                <a:latin typeface="+mn-lt"/>
              </a:rPr>
              <a:t>my</a:t>
            </a:r>
            <a:r>
              <a:rPr lang="pl-PL" dirty="0">
                <a:latin typeface="+mn-lt"/>
              </a:rPr>
              <a:t>!”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E287394-716C-4110-B724-6AE9AA7CB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4395" y="5485048"/>
            <a:ext cx="10993546" cy="590321"/>
          </a:xfrm>
        </p:spPr>
        <p:txBody>
          <a:bodyPr/>
          <a:lstStyle/>
          <a:p>
            <a:r>
              <a:rPr lang="pl-PL" dirty="0"/>
              <a:t>Powiatowa stacja Sanitarno – epidemiologiczna w gdańsku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43CF259-9A38-4B42-9747-9724F8F7FD34}"/>
              </a:ext>
            </a:extLst>
          </p:cNvPr>
          <p:cNvSpPr txBox="1"/>
          <p:nvPr/>
        </p:nvSpPr>
        <p:spPr>
          <a:xfrm>
            <a:off x="807868" y="3722328"/>
            <a:ext cx="8957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/>
              <a:t>Temat: GRYPA</a:t>
            </a:r>
          </a:p>
        </p:txBody>
      </p:sp>
      <p:pic>
        <p:nvPicPr>
          <p:cNvPr id="1026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79CD3251-0A2E-4145-8F46-88217BE2F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099" y="4995799"/>
            <a:ext cx="1116829" cy="110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119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sta, Uwagi, Nota, Akcesoria Biurowe, Å»Ã³Åty, UrzÄd">
            <a:extLst>
              <a:ext uri="{FF2B5EF4-FFF2-40B4-BE49-F238E27FC236}">
                <a16:creationId xmlns:a16="http://schemas.microsoft.com/office/drawing/2014/main" id="{0E5BD03D-B1C7-4CDE-A209-E6D79ACDC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163" y="-872838"/>
            <a:ext cx="8603673" cy="860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B4E679D-97F6-4CCB-A7D2-622615796F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62050" y="920750"/>
            <a:ext cx="11029950" cy="1012825"/>
          </a:xfrm>
        </p:spPr>
        <p:txBody>
          <a:bodyPr/>
          <a:lstStyle/>
          <a:p>
            <a:r>
              <a:rPr lang="pl-PL" dirty="0"/>
              <a:t>Spis treści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71DD438-56C4-4343-93A0-D02768010A42}"/>
              </a:ext>
            </a:extLst>
          </p:cNvPr>
          <p:cNvSpPr txBox="1"/>
          <p:nvPr/>
        </p:nvSpPr>
        <p:spPr>
          <a:xfrm>
            <a:off x="3678382" y="1099081"/>
            <a:ext cx="5735782" cy="5445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Wstęp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Przebieg choroby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Czy w leczeniu grypy pomagają antybiotyki?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Grypa a przeziębienie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Powikłania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Jak można się zarazić?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Czy da się zrobić coś, aby zmniejszyć ryzyko zachowania na grypę i ochronić przed nią innych?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Higiena rąk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Higiena układu oddechowego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Co zrobić, gdy zachoruję?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dirty="0"/>
              <a:t>Chcesz wiedzieć więcej?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EA640C2-3748-4775-A3D8-9B66ED760826}"/>
              </a:ext>
            </a:extLst>
          </p:cNvPr>
          <p:cNvSpPr txBox="1"/>
          <p:nvPr/>
        </p:nvSpPr>
        <p:spPr>
          <a:xfrm>
            <a:off x="4362018" y="575861"/>
            <a:ext cx="3855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Spis treści</a:t>
            </a:r>
          </a:p>
        </p:txBody>
      </p:sp>
      <p:pic>
        <p:nvPicPr>
          <p:cNvPr id="6" name="Picture 4" descr="Grypa, Poziom Molekularnej, Wirus">
            <a:extLst>
              <a:ext uri="{FF2B5EF4-FFF2-40B4-BE49-F238E27FC236}">
                <a16:creationId xmlns:a16="http://schemas.microsoft.com/office/drawing/2014/main" id="{D784E482-16C5-4577-8B65-E4F264FCA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35" y="473136"/>
            <a:ext cx="1460439" cy="14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rypa, Poziom Molekularnej, Wirus">
            <a:extLst>
              <a:ext uri="{FF2B5EF4-FFF2-40B4-BE49-F238E27FC236}">
                <a16:creationId xmlns:a16="http://schemas.microsoft.com/office/drawing/2014/main" id="{33B31491-4499-4089-92A9-31DE11917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682" y="1790066"/>
            <a:ext cx="976795" cy="97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rypa, Poziom Molekularnej, Wirus">
            <a:extLst>
              <a:ext uri="{FF2B5EF4-FFF2-40B4-BE49-F238E27FC236}">
                <a16:creationId xmlns:a16="http://schemas.microsoft.com/office/drawing/2014/main" id="{633DF1B5-933E-44CC-B0C0-49D0207C1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428" y="1540214"/>
            <a:ext cx="1139093" cy="113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Grypa, Poziom Molekularnej, Wirus">
            <a:extLst>
              <a:ext uri="{FF2B5EF4-FFF2-40B4-BE49-F238E27FC236}">
                <a16:creationId xmlns:a16="http://schemas.microsoft.com/office/drawing/2014/main" id="{8235EF97-149B-454B-B5BC-248FDE9C0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58" y="2452203"/>
            <a:ext cx="976796" cy="97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Grypa, Poziom Molekularnej, Wirus">
            <a:extLst>
              <a:ext uri="{FF2B5EF4-FFF2-40B4-BE49-F238E27FC236}">
                <a16:creationId xmlns:a16="http://schemas.microsoft.com/office/drawing/2014/main" id="{D4EDF18C-61FD-41EE-BBF2-9DF25343A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331" y="1476596"/>
            <a:ext cx="913957" cy="91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rypa, Poziom Molekularnej, Wirus">
            <a:extLst>
              <a:ext uri="{FF2B5EF4-FFF2-40B4-BE49-F238E27FC236}">
                <a16:creationId xmlns:a16="http://schemas.microsoft.com/office/drawing/2014/main" id="{E60DFB61-F794-4BEF-9C12-810EDBDE0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338" y="527388"/>
            <a:ext cx="1012826" cy="101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6B6764EE-63E7-4277-B723-A617F16B6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099" y="95756"/>
            <a:ext cx="1116829" cy="110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96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ECC03C-9DB8-4B5C-ADF8-58C5DA544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12E687-4F61-4E67-9751-19670D1A8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67" y="978701"/>
            <a:ext cx="10695453" cy="6940506"/>
          </a:xfrm>
        </p:spPr>
        <p:txBody>
          <a:bodyPr/>
          <a:lstStyle/>
          <a:p>
            <a:pPr algn="just"/>
            <a:r>
              <a:rPr lang="pl-PL" sz="2000" b="1" dirty="0"/>
              <a:t>Choroby zakaźne </a:t>
            </a:r>
            <a:r>
              <a:rPr lang="pl-PL" sz="2000" dirty="0"/>
              <a:t>są wywołane przez drobnoustroje chorobotwórcze, mające właściwość łatwego przenoszenia się z człowieka na człowieka, z człowieka na zwierzęta i odwrotnie. Szerzą się m. in. drogą kropelkową (np. grypa). Wywołane są przez wirusy, bakterie, grzyby, pasożyty.</a:t>
            </a:r>
          </a:p>
          <a:p>
            <a:pPr marL="0" indent="0" algn="just">
              <a:buNone/>
            </a:pPr>
            <a:r>
              <a:rPr lang="pl-PL" sz="2800" b="1" dirty="0"/>
              <a:t>	Grypa</a:t>
            </a:r>
            <a:r>
              <a:rPr lang="pl-PL" sz="2400" dirty="0"/>
              <a:t> jest chorobą zakaźną, która dotyka ludzi na całym świecie i w każdym 	wieku. </a:t>
            </a:r>
          </a:p>
          <a:p>
            <a:pPr marL="0" indent="0" algn="just">
              <a:buNone/>
            </a:pPr>
            <a:r>
              <a:rPr lang="pl-PL" sz="2400" dirty="0"/>
              <a:t>	Wywołana jest przez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wirusy,</a:t>
            </a:r>
            <a:r>
              <a:rPr lang="pl-PL" sz="2400" dirty="0"/>
              <a:t> które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atakują drogi oddechowe. </a:t>
            </a:r>
          </a:p>
          <a:p>
            <a:pPr marL="0" indent="0" algn="just">
              <a:buNone/>
            </a:pP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Główne objawy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to: wysoka gorączka, bóle głowy, ogólne złe samopoczucie, bóle 	mięśni, 	kaszel i uczucie zmęczenia</a:t>
            </a:r>
            <a:r>
              <a:rPr lang="pl-PL" sz="2400" dirty="0"/>
              <a:t>. </a:t>
            </a:r>
          </a:p>
          <a:p>
            <a:pPr marL="0" indent="0" algn="just">
              <a:buNone/>
            </a:pPr>
            <a:r>
              <a:rPr lang="pl-PL" sz="2400" dirty="0"/>
              <a:t>	Objawy grypy w przeciwieństwie do przeziębienia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pojawiają się nagle, są bardziej 	nasilone i utrzymują się dłużej.  </a:t>
            </a:r>
          </a:p>
        </p:txBody>
      </p:sp>
      <p:pic>
        <p:nvPicPr>
          <p:cNvPr id="1028" name="Picture 4" descr="Grypa, Poziom Molekularnej, Wirus">
            <a:extLst>
              <a:ext uri="{FF2B5EF4-FFF2-40B4-BE49-F238E27FC236}">
                <a16:creationId xmlns:a16="http://schemas.microsoft.com/office/drawing/2014/main" id="{64F16512-8D45-4F90-B9BC-3FCEFF2B1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445" y="124580"/>
            <a:ext cx="2037425" cy="203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rypa, Poziom Molekularnej, Wirus">
            <a:extLst>
              <a:ext uri="{FF2B5EF4-FFF2-40B4-BE49-F238E27FC236}">
                <a16:creationId xmlns:a16="http://schemas.microsoft.com/office/drawing/2014/main" id="{D8D18794-5B19-4650-9562-D5EA66AE1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64955" y="880826"/>
            <a:ext cx="1165255" cy="116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rypa, Poziom Molekularnej, Wirus">
            <a:extLst>
              <a:ext uri="{FF2B5EF4-FFF2-40B4-BE49-F238E27FC236}">
                <a16:creationId xmlns:a16="http://schemas.microsoft.com/office/drawing/2014/main" id="{E3EF1D95-3748-4852-8D70-E6F8FBDCE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47583" y="-37447"/>
            <a:ext cx="821184" cy="82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rypa, Poziom Molekularnej, Wirus">
            <a:extLst>
              <a:ext uri="{FF2B5EF4-FFF2-40B4-BE49-F238E27FC236}">
                <a16:creationId xmlns:a16="http://schemas.microsoft.com/office/drawing/2014/main" id="{87B5C42C-0CE8-4B57-8204-A38A76706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4935" y="163934"/>
            <a:ext cx="874450" cy="87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89DA94A7-31CD-42C8-AEC8-C45A1D5DE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757" y="601159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74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879A82-0EC1-483E-81E2-390B0388F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1719" y="557613"/>
            <a:ext cx="11029616" cy="1013800"/>
          </a:xfrm>
        </p:spPr>
        <p:txBody>
          <a:bodyPr/>
          <a:lstStyle/>
          <a:p>
            <a:r>
              <a:rPr lang="pl-PL" dirty="0"/>
              <a:t>Przebieg choroby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B33D05-1257-4BAD-B67F-494442E7F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91453"/>
            <a:ext cx="11160333" cy="486965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sz="2000" dirty="0"/>
              <a:t>Grypa najczęściej rozpoczyna się gwałtownie i od samego początku towarzyszą jej ostre objawy. </a:t>
            </a:r>
            <a:br>
              <a:rPr lang="pl-PL" sz="2000" dirty="0"/>
            </a:br>
            <a:r>
              <a:rPr lang="pl-PL" sz="2000" dirty="0"/>
              <a:t>Okres, w którym objawy infekcji górnego odcinka układu oddechowego są najbardziej nasilone trwa ok. 3-4 dni. </a:t>
            </a:r>
            <a:br>
              <a:rPr lang="pl-PL" sz="2000" dirty="0"/>
            </a:br>
            <a:r>
              <a:rPr lang="pl-PL" sz="2000" dirty="0"/>
              <a:t>Na początku choroby obserwuje się gwałtowny wzrost temperatury ciała (powyżej 38</a:t>
            </a:r>
            <a:r>
              <a:rPr lang="pl-PL" sz="2000" baseline="30000" dirty="0"/>
              <a:t>o</a:t>
            </a:r>
            <a:r>
              <a:rPr lang="pl-PL" sz="2000" dirty="0"/>
              <a:t>C), a także dreszcze </a:t>
            </a:r>
            <a:br>
              <a:rPr lang="pl-PL" sz="2000" dirty="0"/>
            </a:br>
            <a:r>
              <a:rPr lang="pl-PL" sz="2000" dirty="0"/>
              <a:t>i bóle mięśniowe, kostno-stawowe oraz ból głowy (z dużą intensywnością). Dodatkowe objawy, które mogą wystąpić to ból oczu, światłowstręt oraz obniżenie sprawności psychoruchowej i senność. </a:t>
            </a:r>
          </a:p>
          <a:p>
            <a:pPr marL="0" indent="0" algn="just">
              <a:buNone/>
            </a:pPr>
            <a:r>
              <a:rPr lang="pl-PL" sz="2000" dirty="0"/>
              <a:t>W początkowej fazie choroby kaszel jest suchy i męczący, czasem nawet napadowy i trudny do opanowania. </a:t>
            </a:r>
            <a:br>
              <a:rPr lang="pl-PL" sz="2000" dirty="0"/>
            </a:br>
            <a:r>
              <a:rPr lang="pl-PL" sz="2000" dirty="0"/>
              <a:t>W kolejnych dniach przechodzi w kaszel wilgotny (tzw. mokry), z towarzyszącym odksztuszaniem wydzieliny. Uczucie zmęczenia i ogólnego rozbicia występuje od początku grypy i może trwać nawet przez 2-3 tygodnie od ustąpienia choroby.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dirty="0"/>
              <a:t>U niemowląt i małych dzieci, u których wzrost temperatury następuje bardzo gwałtownie do wysokich wartości, mogą wystąpić drgawki, majaczenia oraz biegunka i wymioty.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dirty="0"/>
              <a:t>U osób starszych w związku z podwyższoną temperaturą może dojść do przyspieszenia akcji serca i tętna. </a:t>
            </a:r>
          </a:p>
          <a:p>
            <a:pPr algn="just"/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Okres leczenia grypy trwa do ustąpienia objawów, czyli od jednego do dwóch tygodni.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A6C4542-D1A4-4358-858A-566FDFE61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69" b="90387" l="4375" r="99375">
                        <a14:foregroundMark x1="79141" y1="30246" x2="80469" y2="23564"/>
                        <a14:foregroundMark x1="80469" y1="23564" x2="93594" y2="4338"/>
                        <a14:foregroundMark x1="53828" y1="73036" x2="53828" y2="73036"/>
                        <a14:foregroundMark x1="58672" y1="70692" x2="58672" y2="70692"/>
                        <a14:foregroundMark x1="64766" y1="74560" x2="64766" y2="74560"/>
                        <a14:foregroundMark x1="63438" y1="78312" x2="63438" y2="78312"/>
                        <a14:foregroundMark x1="48047" y1="78312" x2="48047" y2="78312"/>
                        <a14:foregroundMark x1="43281" y1="72567" x2="43281" y2="72567"/>
                        <a14:foregroundMark x1="37188" y1="72567" x2="37188" y2="72567"/>
                        <a14:foregroundMark x1="34609" y1="71630" x2="34609" y2="71630"/>
                        <a14:foregroundMark x1="48750" y1="66823" x2="48750" y2="66823"/>
                        <a14:foregroundMark x1="48359" y1="70692" x2="48359" y2="70692"/>
                        <a14:foregroundMark x1="53203" y1="67761" x2="53203" y2="677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0475" y="470500"/>
            <a:ext cx="2666798" cy="1706472"/>
          </a:xfrm>
          <a:prstGeom prst="rect">
            <a:avLst/>
          </a:prstGeom>
        </p:spPr>
      </p:pic>
      <p:pic>
        <p:nvPicPr>
          <p:cNvPr id="5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0EE3ABFC-9E0B-480A-8904-50D6B2608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43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E0FCB9-1DB2-41EA-A4A8-D8815BCD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93" y="711034"/>
            <a:ext cx="11029616" cy="1013800"/>
          </a:xfrm>
        </p:spPr>
        <p:txBody>
          <a:bodyPr/>
          <a:lstStyle/>
          <a:p>
            <a:r>
              <a:rPr lang="pl-PL" dirty="0"/>
              <a:t>Czy w leczeniu grypy pomagają antybiotyki?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EE758A-FD5E-4EB0-B581-FDFAC47D5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263" y="1589848"/>
            <a:ext cx="9052145" cy="36783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dirty="0"/>
              <a:t>Antybiotyki nie pomagają w leczeniu grypy, dlatego, że antybiotyki zwalczają bakterie, a nie wirusy (a przecież to właśnie wirusy wywołują grypę). Jeśli nie ma wskazań lekarskich nie wolno przyjmować żadnych antybiotyków na własną rękę! </a:t>
            </a:r>
          </a:p>
        </p:txBody>
      </p:sp>
      <p:pic>
        <p:nvPicPr>
          <p:cNvPr id="4098" name="Picture 2" descr="Leki, Uzależnienie, Leków, Pigułki, Medycyna, Zdrowia">
            <a:extLst>
              <a:ext uri="{FF2B5EF4-FFF2-40B4-BE49-F238E27FC236}">
                <a16:creationId xmlns:a16="http://schemas.microsoft.com/office/drawing/2014/main" id="{A7189A6F-327B-4DA2-9363-35EFA2F59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73" y="4847208"/>
            <a:ext cx="3459427" cy="201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irus, Pozaziemskie, Zdrowia, Chrząszcz, Owad">
            <a:extLst>
              <a:ext uri="{FF2B5EF4-FFF2-40B4-BE49-F238E27FC236}">
                <a16:creationId xmlns:a16="http://schemas.microsoft.com/office/drawing/2014/main" id="{01D165E9-9E7D-4E33-BF40-4F52F1D9D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03" y="2106337"/>
            <a:ext cx="1664924" cy="158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C08225CB-29E4-4107-845F-DF2D73DDD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8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BCAF54-973C-4249-9431-84F25D3F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Grypa a przeziębienie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20ACD91-A3B0-4AF8-8A0D-8355237723D5}"/>
              </a:ext>
            </a:extLst>
          </p:cNvPr>
          <p:cNvSpPr txBox="1"/>
          <p:nvPr/>
        </p:nvSpPr>
        <p:spPr>
          <a:xfrm>
            <a:off x="581193" y="2192482"/>
            <a:ext cx="56845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Grypa i przeziębienie to najczęstsze choroby, które dotykają co roku miliony Polaków.</a:t>
            </a:r>
          </a:p>
          <a:p>
            <a:pPr algn="just"/>
            <a:endParaRPr lang="pl-PL" dirty="0"/>
          </a:p>
          <a:p>
            <a:pPr algn="just"/>
            <a:r>
              <a:rPr lang="pl-PL" b="1" dirty="0"/>
              <a:t>Przeziębienie </a:t>
            </a:r>
            <a:r>
              <a:rPr lang="pl-PL" dirty="0"/>
              <a:t>to inaczej zespół objawów, które związane są z zapaleniem błony śluzowej gardła, nosa i zatok przynosowych, spowodowany zakażeniem wirusowym. Chorobę powodują bardzo liczne wirusy.</a:t>
            </a:r>
          </a:p>
          <a:p>
            <a:pPr algn="just"/>
            <a:endParaRPr lang="pl-PL" dirty="0"/>
          </a:p>
          <a:p>
            <a:pPr algn="just"/>
            <a:r>
              <a:rPr lang="pl-PL" b="1" dirty="0"/>
              <a:t>Grypa</a:t>
            </a:r>
            <a:r>
              <a:rPr lang="pl-PL" dirty="0"/>
              <a:t> to choroba o ostrym (gwałtownym, silnym) przebiegu spowodowana zakażeniem układu oddechowego wirusem grypy.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94A9638-B7A9-4379-8A69-BB57AF4E0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688" y="0"/>
            <a:ext cx="5544312" cy="6858000"/>
          </a:xfrm>
          <a:prstGeom prst="rect">
            <a:avLst/>
          </a:prstGeom>
        </p:spPr>
      </p:pic>
      <p:pic>
        <p:nvPicPr>
          <p:cNvPr id="5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DD34E5EF-44F1-4091-BFE0-6B622CAC1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9" y="5520445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0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384D01-EFDF-46C5-8FEC-13424FFF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Powikłania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370DCC-6803-4222-AD74-89307FA53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191708" cy="456320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sz="2000" dirty="0"/>
              <a:t>Wirusy, które namnażają się  w układzie oddechowym „otwierają drogę” chorobotwórczym bakteriom  powodującym infekcje bakteryjne, np. zapalenie płuc.</a:t>
            </a:r>
          </a:p>
          <a:p>
            <a:pPr marL="0" indent="0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Większość osób powraca do zdrowia w ciągu kilku dni, jednak w niektórych przypadkach mogą rozwinąć się poważne powikłania, do których zaliczyć można: </a:t>
            </a:r>
            <a:r>
              <a:rPr lang="pl-PL" sz="2000" b="1" dirty="0"/>
              <a:t>zapalenie oskrzeli, płuc, ucha i zatok</a:t>
            </a:r>
            <a:r>
              <a:rPr lang="pl-PL" sz="2000" dirty="0"/>
              <a:t>, ale też </a:t>
            </a:r>
            <a:r>
              <a:rPr lang="pl-PL" sz="2000" b="1" dirty="0"/>
              <a:t>zaostrzenie chorób przewlekłych</a:t>
            </a:r>
            <a:r>
              <a:rPr lang="pl-PL" sz="2000" dirty="0"/>
              <a:t>, które mogę wymagać hospitalizacji, a nawet prowadzić do zgonu. 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b="1" u="sng" dirty="0"/>
              <a:t>Największym ryzykiem wystąpienia powikłań obarczeni są: </a:t>
            </a:r>
            <a:br>
              <a:rPr lang="pl-PL" sz="2000" b="1" dirty="0"/>
            </a:br>
            <a:r>
              <a:rPr lang="pl-PL" sz="2000" dirty="0"/>
              <a:t>-</a:t>
            </a:r>
            <a:r>
              <a:rPr lang="pl-PL" sz="2000" b="1" dirty="0"/>
              <a:t> </a:t>
            </a:r>
            <a:r>
              <a:rPr lang="pl-PL" sz="2000" dirty="0"/>
              <a:t>dzieci poniżej 2 r.ż., - najczęstszym powikłaniem u dzieci jest zapalenie ucha środkowego; </a:t>
            </a:r>
            <a:br>
              <a:rPr lang="pl-PL" sz="2000" dirty="0"/>
            </a:br>
            <a:r>
              <a:rPr lang="pl-PL" sz="2000" dirty="0"/>
              <a:t>- dorośli powyżej 65 r.ż.;</a:t>
            </a:r>
            <a:br>
              <a:rPr lang="pl-PL" sz="2000" dirty="0"/>
            </a:br>
            <a:r>
              <a:rPr lang="pl-PL" sz="2000" dirty="0"/>
              <a:t>- osoby cierpiące na przewlekłe choroby </a:t>
            </a:r>
            <a:r>
              <a:rPr lang="pl-PL" sz="2000" b="1" dirty="0"/>
              <a:t>nerek, serca, płuc, wątroby</a:t>
            </a:r>
            <a:r>
              <a:rPr lang="pl-PL" sz="2000" dirty="0"/>
              <a:t>; </a:t>
            </a:r>
            <a:br>
              <a:rPr lang="pl-PL" sz="2000" dirty="0"/>
            </a:br>
            <a:r>
              <a:rPr lang="pl-PL" sz="2000" dirty="0"/>
              <a:t>- kobiety w ciąży – przebyta w ciąży grypa może doprowadzić do przedwczesnego porodu, niskiej masy urodzeniowej i wad u dziecka.</a:t>
            </a:r>
          </a:p>
        </p:txBody>
      </p:sp>
      <p:pic>
        <p:nvPicPr>
          <p:cNvPr id="5122" name="Picture 2" descr="Grypa, Poziom Molekularnej, Wirus">
            <a:extLst>
              <a:ext uri="{FF2B5EF4-FFF2-40B4-BE49-F238E27FC236}">
                <a16:creationId xmlns:a16="http://schemas.microsoft.com/office/drawing/2014/main" id="{9F2D4240-4A2D-4A22-8387-63166C8D7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907" y="481046"/>
            <a:ext cx="847817" cy="84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rypa, Poziom Molekularnej, Wirus">
            <a:extLst>
              <a:ext uri="{FF2B5EF4-FFF2-40B4-BE49-F238E27FC236}">
                <a16:creationId xmlns:a16="http://schemas.microsoft.com/office/drawing/2014/main" id="{CAB485EE-2990-48A8-AC61-F00D235F5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632" y="58866"/>
            <a:ext cx="1013801" cy="101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rypa, Poziom Molekularnej, Wirus">
            <a:extLst>
              <a:ext uri="{FF2B5EF4-FFF2-40B4-BE49-F238E27FC236}">
                <a16:creationId xmlns:a16="http://schemas.microsoft.com/office/drawing/2014/main" id="{B472BA47-786D-4C4A-8BE3-5A975C712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83724" y="949223"/>
            <a:ext cx="847817" cy="84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74AB5881-FCF2-4FB1-B5F0-5DBAB31B5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33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2BDDAE-7554-408C-A069-BA091CBCB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można się zarazić?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EC42BD-435A-45F9-8E3B-D97E852DB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110699" cy="4610921"/>
          </a:xfrm>
        </p:spPr>
        <p:txBody>
          <a:bodyPr>
            <a:normAutofit lnSpcReduction="10000"/>
          </a:bodyPr>
          <a:lstStyle/>
          <a:p>
            <a:r>
              <a:rPr lang="pl-PL" sz="2000" dirty="0"/>
              <a:t>Na całym świecie, każdego roku grypa, zaraża się 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5-10% populacji dorosłych </a:t>
            </a:r>
            <a:r>
              <a:rPr lang="pl-PL" sz="2000" dirty="0"/>
              <a:t>i 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20-30% dzieci. </a:t>
            </a:r>
            <a:br>
              <a:rPr lang="pl-PL" sz="2000" dirty="0"/>
            </a:br>
            <a:r>
              <a:rPr lang="pl-PL" sz="2000" dirty="0"/>
              <a:t>Wirusy grypy ludzkiej bardzo łatwo się namnażają i przenoszą z jednej osoby na drugą. </a:t>
            </a:r>
            <a:br>
              <a:rPr lang="pl-PL" sz="2000" dirty="0"/>
            </a:br>
            <a:r>
              <a:rPr lang="pl-PL" sz="2000" dirty="0"/>
              <a:t>Do zakażenia dochodzi zazwyczaj </a:t>
            </a:r>
            <a:r>
              <a:rPr lang="pl-PL" sz="2000" b="1" dirty="0"/>
              <a:t>drogą kropelkową </a:t>
            </a:r>
            <a:r>
              <a:rPr lang="pl-PL" sz="2000" dirty="0"/>
              <a:t>– podczas kasłania i kichania przez osobę chorą, ale też gdy wydzieliny z dróg oddechowych dostają się na chusteczki higieniczne, ręce itp. </a:t>
            </a:r>
          </a:p>
          <a:p>
            <a:r>
              <a:rPr lang="pl-PL" sz="2000" dirty="0"/>
              <a:t>Zarazić się można również przez </a:t>
            </a:r>
            <a:r>
              <a:rPr lang="pl-PL" sz="2000" b="1" dirty="0"/>
              <a:t>kontakt z przedmiotami / powierzchniami </a:t>
            </a:r>
            <a:r>
              <a:rPr lang="pl-PL" sz="2000" dirty="0"/>
              <a:t>zanieczyszczonymi wydzieliną z dróg oddechowych osób zarażonych. </a:t>
            </a:r>
          </a:p>
          <a:p>
            <a:r>
              <a:rPr lang="pl-PL" sz="2000" dirty="0"/>
              <a:t>Zazwyczaj od zarażenia do pojawienia się objawów mijają średnio 2 dni. </a:t>
            </a:r>
          </a:p>
          <a:p>
            <a:pPr algn="ctr"/>
            <a:r>
              <a:rPr lang="pl-PL" sz="2000" dirty="0"/>
              <a:t>Większość zdrowych dorosłych </a:t>
            </a:r>
            <a:r>
              <a:rPr lang="pl-PL" sz="2000" b="1" dirty="0"/>
              <a:t>może zarażać już na 1 dzień przed wystąpieniem objawów </a:t>
            </a:r>
            <a:r>
              <a:rPr lang="pl-PL" sz="2000" dirty="0"/>
              <a:t>jak również przez 5 do 7 dni od zachorowania. </a:t>
            </a:r>
          </a:p>
          <a:p>
            <a:pPr algn="ctr"/>
            <a:endParaRPr lang="pl-PL" sz="2000" dirty="0"/>
          </a:p>
          <a:p>
            <a:pPr marL="0" indent="0" algn="ctr">
              <a:buNone/>
            </a:pPr>
            <a:r>
              <a:rPr lang="pl-PL" sz="2400" b="1" dirty="0">
                <a:solidFill>
                  <a:srgbClr val="FF0000"/>
                </a:solidFill>
              </a:rPr>
              <a:t>Oznacza to, że można być źródłem zakażenia nie wiedząc nawet o tym, </a:t>
            </a:r>
            <a:br>
              <a:rPr lang="pl-PL" sz="2400" b="1" dirty="0">
                <a:solidFill>
                  <a:srgbClr val="FF0000"/>
                </a:solidFill>
              </a:rPr>
            </a:br>
            <a:r>
              <a:rPr lang="pl-PL" sz="2400" b="1" dirty="0">
                <a:solidFill>
                  <a:srgbClr val="FF0000"/>
                </a:solidFill>
              </a:rPr>
              <a:t>że jest się zakażonym.</a:t>
            </a:r>
          </a:p>
          <a:p>
            <a:endParaRPr lang="pl-PL" dirty="0"/>
          </a:p>
        </p:txBody>
      </p:sp>
      <p:pic>
        <p:nvPicPr>
          <p:cNvPr id="4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144BCB18-DFDF-4567-ABEF-4128FE311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88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768110-013A-430F-B682-011B1C4B0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9882453" cy="1013800"/>
          </a:xfrm>
        </p:spPr>
        <p:txBody>
          <a:bodyPr>
            <a:normAutofit fontScale="90000"/>
          </a:bodyPr>
          <a:lstStyle/>
          <a:p>
            <a:r>
              <a:rPr lang="pl-PL" dirty="0"/>
              <a:t>Czy da się zrobić coś aby, zmniejszyć ryzyko zachorowania na grypę i ochronić przed nią innych?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24A1F5-F799-4765-90E2-8EB00D71D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05445"/>
            <a:ext cx="11029616" cy="4686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dirty="0"/>
              <a:t>Według Światowej Organizacji Zdrowia najskuteczniejszym sposobem zapobiegania grypie </a:t>
            </a:r>
            <a:br>
              <a:rPr lang="pl-PL" sz="2000" dirty="0"/>
            </a:br>
            <a:r>
              <a:rPr lang="pl-PL" sz="2000" dirty="0"/>
              <a:t>oraz jej groźnym powikłaniom jest </a:t>
            </a:r>
            <a:r>
              <a:rPr lang="pl-PL" sz="2000" b="1" dirty="0"/>
              <a:t>szczepienie. </a:t>
            </a:r>
            <a:br>
              <a:rPr lang="pl-PL" sz="2000" b="1" dirty="0"/>
            </a:br>
            <a:endParaRPr lang="pl-PL" sz="2000" b="1" dirty="0"/>
          </a:p>
          <a:p>
            <a:pPr algn="just"/>
            <a:r>
              <a:rPr lang="pl-PL" sz="2000" u="sng" dirty="0"/>
              <a:t>Szczepienie przeciwko grypie należy powtarzać co roku.  Dlaczego?</a:t>
            </a:r>
          </a:p>
          <a:p>
            <a:pPr marL="0" indent="0" algn="just">
              <a:buNone/>
            </a:pPr>
            <a:r>
              <a:rPr lang="pl-PL" sz="2000" dirty="0">
                <a:sym typeface="Wingdings" panose="05000000000000000000" pitchFamily="2" charset="2"/>
              </a:rPr>
              <a:t> </a:t>
            </a:r>
            <a:r>
              <a:rPr lang="pl-PL" sz="2000" dirty="0"/>
              <a:t>Wirus grypy jest bardzo zmienny, dlatego też każdego roku Światowa Organizacja Zdrowia opracowuje szczepionkę o nowym składzie, aby jak najlepiej dopasować go do wirusów krążących aktualnie w populacji.</a:t>
            </a:r>
          </a:p>
          <a:p>
            <a:pPr algn="just"/>
            <a:r>
              <a:rPr lang="pl-PL" sz="2000" u="sng" dirty="0"/>
              <a:t>Kto w szczególności powinien się zaszczepić?</a:t>
            </a:r>
          </a:p>
          <a:p>
            <a:pPr marL="0" indent="0" algn="just">
              <a:buNone/>
            </a:pPr>
            <a:r>
              <a:rPr lang="pl-PL" sz="2000" dirty="0">
                <a:sym typeface="Wingdings" panose="05000000000000000000" pitchFamily="2" charset="2"/>
              </a:rPr>
              <a:t> </a:t>
            </a:r>
            <a:r>
              <a:rPr lang="pl-PL" sz="2000" dirty="0"/>
              <a:t>Szczepienia zaleca się </a:t>
            </a:r>
            <a:r>
              <a:rPr lang="pl-PL" sz="2000"/>
              <a:t>wszystkim osobom powyżej </a:t>
            </a:r>
            <a:r>
              <a:rPr lang="pl-PL" sz="2000" dirty="0"/>
              <a:t>6 </a:t>
            </a:r>
            <a:r>
              <a:rPr lang="pl-PL" sz="2000" dirty="0" err="1"/>
              <a:t>m.ż</a:t>
            </a:r>
            <a:r>
              <a:rPr lang="pl-PL" sz="2000" dirty="0"/>
              <a:t>., u których nie występują określone przeciwwskazania. Jednak w szczególności osoby, które mają największe ryzyko powikłań i ciężkiego przebiegu grypy. 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0E5791E5-5DDE-4435-B6FF-38AE13B24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62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600FC0-8F77-49DA-9422-47AD24784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9643463" cy="1013800"/>
          </a:xfrm>
        </p:spPr>
        <p:txBody>
          <a:bodyPr>
            <a:normAutofit fontScale="90000"/>
          </a:bodyPr>
          <a:lstStyle/>
          <a:p>
            <a:r>
              <a:rPr lang="pl-PL" dirty="0"/>
              <a:t>Czy da się zrobić coś aby zmniejszyć ryzyko zachorowania na grypę i ochronić przed nią innych?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2547405-F3EB-4942-A3AC-6742B1E3E528}"/>
              </a:ext>
            </a:extLst>
          </p:cNvPr>
          <p:cNvSpPr txBox="1"/>
          <p:nvPr/>
        </p:nvSpPr>
        <p:spPr>
          <a:xfrm>
            <a:off x="479712" y="1849581"/>
            <a:ext cx="9933795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u="sng" dirty="0"/>
              <a:t>Najważniejsze zasady to: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l-PL" dirty="0">
                <a:solidFill>
                  <a:srgbClr val="002060"/>
                </a:solidFill>
              </a:rPr>
              <a:t>Szczepienie </a:t>
            </a:r>
            <a:r>
              <a:rPr lang="pl-PL" dirty="0"/>
              <a:t>– zaszczep siebie i swoją rodzinę przeciwko grypie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l-PL" dirty="0">
                <a:solidFill>
                  <a:srgbClr val="002060"/>
                </a:solidFill>
              </a:rPr>
              <a:t>Higiena układu oddechowego </a:t>
            </a:r>
            <a:r>
              <a:rPr lang="pl-PL" dirty="0"/>
              <a:t>– w czasie kichania / kaszlu </a:t>
            </a:r>
            <a:r>
              <a:rPr lang="pl-PL" dirty="0">
                <a:solidFill>
                  <a:srgbClr val="002060"/>
                </a:solidFill>
              </a:rPr>
              <a:t>zakrywaj usta i nos chusteczką higieniczną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l-PL" dirty="0"/>
              <a:t>Poza domem i w podróży zawsze miej przy sobie </a:t>
            </a:r>
            <a:r>
              <a:rPr lang="pl-PL" dirty="0">
                <a:solidFill>
                  <a:srgbClr val="002060"/>
                </a:solidFill>
              </a:rPr>
              <a:t>żel do rąk </a:t>
            </a:r>
            <a:r>
              <a:rPr lang="pl-PL" dirty="0"/>
              <a:t>lub </a:t>
            </a:r>
            <a:r>
              <a:rPr lang="pl-PL" dirty="0">
                <a:solidFill>
                  <a:srgbClr val="002060"/>
                </a:solidFill>
              </a:rPr>
              <a:t>chusteczki do mycia rąk </a:t>
            </a:r>
            <a:r>
              <a:rPr lang="pl-PL" dirty="0"/>
              <a:t>(nasyconych roztworem alkoholu)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l-PL" dirty="0"/>
              <a:t>Jeśli nie masz przy sobie chusteczek ani żelu do rąk, </a:t>
            </a:r>
            <a:r>
              <a:rPr lang="pl-PL" dirty="0">
                <a:solidFill>
                  <a:srgbClr val="002060"/>
                </a:solidFill>
              </a:rPr>
              <a:t>kaszl i kichaj w zgięcie łokciowe </a:t>
            </a:r>
            <a:r>
              <a:rPr lang="pl-PL" dirty="0"/>
              <a:t>– dłonie nie zostaną wtedy skażone i nie zarazisz nikogo wokół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l-PL" dirty="0"/>
              <a:t>W środkach transportu staraj się </a:t>
            </a:r>
            <a:r>
              <a:rPr lang="pl-PL" dirty="0">
                <a:solidFill>
                  <a:srgbClr val="002060"/>
                </a:solidFill>
              </a:rPr>
              <a:t>unikać niepotrzebnego dotykania</a:t>
            </a:r>
            <a:r>
              <a:rPr lang="pl-PL" dirty="0"/>
              <a:t> elementów ich wyposażenia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l-PL" dirty="0"/>
              <a:t>Unikaj też bliskiego kontaktu z innymi podróżnymi 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l-PL" dirty="0"/>
              <a:t>Unikaj dużych zgromadzeń ludzi</a:t>
            </a:r>
          </a:p>
          <a:p>
            <a:pPr marL="285750" indent="-285750">
              <a:buFontTx/>
              <a:buChar char="-"/>
            </a:pPr>
            <a:endParaRPr lang="pl-PL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sz="19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Zadbaj aby również Twoje dziecko przestrzegało wymienionych zaleceń </a:t>
            </a:r>
            <a:r>
              <a:rPr lang="pl-PL" sz="19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pl-PL" sz="19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l-PL" dirty="0"/>
          </a:p>
        </p:txBody>
      </p:sp>
      <p:pic>
        <p:nvPicPr>
          <p:cNvPr id="3074" name="Picture 2" descr="Strzał, Strzykawka, Ręka, Zastrzyk, Igła, Szczepienie">
            <a:extLst>
              <a:ext uri="{FF2B5EF4-FFF2-40B4-BE49-F238E27FC236}">
                <a16:creationId xmlns:a16="http://schemas.microsoft.com/office/drawing/2014/main" id="{C434A639-EF02-46AF-9A9A-BB7BD769F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171" y="1930893"/>
            <a:ext cx="2962354" cy="232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ole Serwetka, Serwetki Papierowe, Tkanka, Papieru">
            <a:extLst>
              <a:ext uri="{FF2B5EF4-FFF2-40B4-BE49-F238E27FC236}">
                <a16:creationId xmlns:a16="http://schemas.microsoft.com/office/drawing/2014/main" id="{D5090C4E-2B58-468A-B253-FAEABD298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98472" l="584" r="99708">
                        <a14:foregroundMark x1="24964" y1="12083" x2="24964" y2="12083"/>
                        <a14:foregroundMark x1="20292" y1="17778" x2="20292" y2="17778"/>
                        <a14:foregroundMark x1="24672" y1="23056" x2="24672" y2="23056"/>
                        <a14:foregroundMark x1="39854" y1="15139" x2="39854" y2="15139"/>
                        <a14:foregroundMark x1="43942" y1="21806" x2="43942" y2="21806"/>
                        <a14:foregroundMark x1="36642" y1="33750" x2="36642" y2="33750"/>
                        <a14:foregroundMark x1="34599" y1="36250" x2="34599" y2="36250"/>
                        <a14:foregroundMark x1="29343" y1="29028" x2="29343" y2="29028"/>
                        <a14:foregroundMark x1="48905" y1="9583" x2="48905" y2="9583"/>
                        <a14:foregroundMark x1="52555" y1="20556" x2="52555" y2="20556"/>
                        <a14:foregroundMark x1="46569" y1="31806" x2="46569" y2="31806"/>
                        <a14:foregroundMark x1="44234" y1="40417" x2="44234" y2="40417"/>
                        <a14:foregroundMark x1="40730" y1="44583" x2="40730" y2="44583"/>
                        <a14:foregroundMark x1="56642" y1="36806" x2="56642" y2="36806"/>
                        <a14:foregroundMark x1="63358" y1="28056" x2="63358" y2="28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038" y="4927107"/>
            <a:ext cx="1642770" cy="172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B0ADBBAD-939A-43CA-95A3-A836FFFBC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51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86710C-FC46-4573-BC03-6EC33E29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Higiena rąk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CD6511-3535-4731-A6F3-B9456971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6411"/>
            <a:ext cx="10817735" cy="48062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W sezonie grypowym, zwłaszcza w przypadku bliskiego kontaktu z osobą chorą na grypę (np. w domu, pracy, szpitalu, przychodni) niezbędne jest częste mycie rąk (wodą z mydłem!)</a:t>
            </a:r>
          </a:p>
          <a:p>
            <a:pPr marL="0" indent="0" algn="just">
              <a:buNone/>
            </a:pPr>
            <a:r>
              <a:rPr lang="pl-PL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Kiedy myć ręce?</a:t>
            </a:r>
          </a:p>
          <a:p>
            <a:pPr algn="just"/>
            <a:r>
              <a:rPr lang="pl-PL" sz="2000" dirty="0"/>
              <a:t>po każdym kontakcie z chorym, </a:t>
            </a:r>
          </a:p>
          <a:p>
            <a:pPr algn="just"/>
            <a:r>
              <a:rPr lang="pl-PL" sz="2000" dirty="0"/>
              <a:t>skorzystaniu z toalety, </a:t>
            </a:r>
          </a:p>
          <a:p>
            <a:pPr algn="just"/>
            <a:r>
              <a:rPr lang="pl-PL" sz="2000" dirty="0"/>
              <a:t>przed jedzeniem lub dotykaniem ust i nosa, </a:t>
            </a:r>
          </a:p>
          <a:p>
            <a:pPr algn="just"/>
            <a:r>
              <a:rPr lang="pl-PL" sz="2000" dirty="0"/>
              <a:t>po powrocie do domu, </a:t>
            </a:r>
          </a:p>
          <a:p>
            <a:pPr algn="just"/>
            <a:r>
              <a:rPr lang="pl-PL" sz="2000" dirty="0"/>
              <a:t>po toalecie nosa,  </a:t>
            </a:r>
          </a:p>
          <a:p>
            <a:pPr algn="just"/>
            <a:r>
              <a:rPr lang="pl-PL" sz="2000" dirty="0"/>
              <a:t>po zasłanianiu ust podczas kichania i kaszlu. </a:t>
            </a:r>
          </a:p>
          <a:p>
            <a:pPr marL="0" indent="0" algn="just">
              <a:buNone/>
            </a:pPr>
            <a:r>
              <a:rPr lang="pl-PL" sz="2000" dirty="0"/>
              <a:t>Ręce należy myć wodą z mydłem przez 20 s, a następnie osuszyć ręcznikiem jednorazowym.</a:t>
            </a:r>
          </a:p>
          <a:p>
            <a:pPr marL="0" indent="0" algn="ctr">
              <a:buNone/>
            </a:pPr>
            <a:r>
              <a:rPr lang="pl-PL" sz="2000" dirty="0"/>
              <a:t> </a:t>
            </a:r>
            <a:endParaRPr lang="pl-PL" sz="20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DA78F23-2507-4B74-A2A4-2AAB4CC63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059" y="2836314"/>
            <a:ext cx="2977402" cy="198415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5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45E41558-B359-46E9-8D61-B23A7FAA0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10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96AAC3AF-02D1-431C-99FD-8CD71B3ED1DA}"/>
              </a:ext>
            </a:extLst>
          </p:cNvPr>
          <p:cNvSpPr txBox="1"/>
          <p:nvPr/>
        </p:nvSpPr>
        <p:spPr>
          <a:xfrm>
            <a:off x="2755265" y="594901"/>
            <a:ext cx="8042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Higiena układu oddechowego </a:t>
            </a:r>
          </a:p>
        </p:txBody>
      </p:sp>
      <p:pic>
        <p:nvPicPr>
          <p:cNvPr id="4" name="Picture 4" descr="Wirus, Pozaziemskie, Zdrowia, Chrząszcz, Owad">
            <a:extLst>
              <a:ext uri="{FF2B5EF4-FFF2-40B4-BE49-F238E27FC236}">
                <a16:creationId xmlns:a16="http://schemas.microsoft.com/office/drawing/2014/main" id="{3E739ED1-E075-44E9-B656-565291B3C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13" y="591685"/>
            <a:ext cx="1203811" cy="114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Wirus, Pozaziemskie, Zdrowia, Chrząszcz, Owad">
            <a:extLst>
              <a:ext uri="{FF2B5EF4-FFF2-40B4-BE49-F238E27FC236}">
                <a16:creationId xmlns:a16="http://schemas.microsoft.com/office/drawing/2014/main" id="{B79E8CB2-0E3B-41FF-8134-24081E139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65" y="1887825"/>
            <a:ext cx="886470" cy="84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EF4BEA06-DECB-484C-886D-909A60F257C4}"/>
              </a:ext>
            </a:extLst>
          </p:cNvPr>
          <p:cNvSpPr txBox="1"/>
          <p:nvPr/>
        </p:nvSpPr>
        <p:spPr>
          <a:xfrm>
            <a:off x="1974216" y="1260426"/>
            <a:ext cx="4277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FF0000"/>
                </a:solidFill>
              </a:rPr>
              <a:t>Gdy używasz chusteczek higienicznych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D486A28-F47F-4B5D-8921-1EB44F39F344}"/>
              </a:ext>
            </a:extLst>
          </p:cNvPr>
          <p:cNvSpPr txBox="1"/>
          <p:nvPr/>
        </p:nvSpPr>
        <p:spPr>
          <a:xfrm>
            <a:off x="7086963" y="2240631"/>
            <a:ext cx="3710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FF0000"/>
                </a:solidFill>
              </a:rPr>
              <a:t>Gdy nie masz pod ręką chusteczki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FB94C32-91CA-417D-B766-9FBF022F29B2}"/>
              </a:ext>
            </a:extLst>
          </p:cNvPr>
          <p:cNvSpPr txBox="1"/>
          <p:nvPr/>
        </p:nvSpPr>
        <p:spPr>
          <a:xfrm>
            <a:off x="3627240" y="2002270"/>
            <a:ext cx="2062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Gdy kaszlesz lub kichasz, osłoń usta i nos chusteczką higieniczną.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79EA930-465D-401E-AA2A-4E3EAB4CD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6078" y="1897041"/>
            <a:ext cx="1277100" cy="14282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B84B123-B594-405E-B69B-9408F3AB0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216" y="3528688"/>
            <a:ext cx="1562100" cy="157162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B933DC0-82C1-4239-95F7-BEF0AF80F3A9}"/>
              </a:ext>
            </a:extLst>
          </p:cNvPr>
          <p:cNvSpPr txBox="1"/>
          <p:nvPr/>
        </p:nvSpPr>
        <p:spPr>
          <a:xfrm>
            <a:off x="3627240" y="3655402"/>
            <a:ext cx="1818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 użyciu wyrzuć chusteczkę do kosza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D011924D-63E6-4A1C-A18A-11E0C68995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6128" y="5427766"/>
            <a:ext cx="1438275" cy="1238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BD0B7F0-7A3F-4AAE-BE68-CC62538D3E02}"/>
              </a:ext>
            </a:extLst>
          </p:cNvPr>
          <p:cNvSpPr txBox="1"/>
          <p:nvPr/>
        </p:nvSpPr>
        <p:spPr>
          <a:xfrm>
            <a:off x="3627240" y="5335480"/>
            <a:ext cx="2462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Umyj ręce wodą </a:t>
            </a:r>
          </a:p>
          <a:p>
            <a:r>
              <a:rPr lang="pl-PL" dirty="0"/>
              <a:t>i mydłem i/lub </a:t>
            </a:r>
          </a:p>
          <a:p>
            <a:r>
              <a:rPr lang="pl-PL" dirty="0"/>
              <a:t>użyj roztworu wodnoalkoholowego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57705325-01A4-46D2-A39E-B253A067D0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5936" y="2955495"/>
            <a:ext cx="1809750" cy="1600200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A4C4D79-D0D5-4024-BB9E-87E1311CB085}"/>
              </a:ext>
            </a:extLst>
          </p:cNvPr>
          <p:cNvSpPr txBox="1"/>
          <p:nvPr/>
        </p:nvSpPr>
        <p:spPr>
          <a:xfrm>
            <a:off x="9024466" y="3293930"/>
            <a:ext cx="2062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Kasłając/kichając zasłaniaj usta i nos ręką zgiętą w łokciu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3CFA18A8-408E-4D7E-9828-9694613135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7861" y="4802872"/>
            <a:ext cx="1647825" cy="1619250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E3F2742-2157-425A-AC1C-6D48DC042F16}"/>
              </a:ext>
            </a:extLst>
          </p:cNvPr>
          <p:cNvSpPr txBox="1"/>
          <p:nvPr/>
        </p:nvSpPr>
        <p:spPr>
          <a:xfrm>
            <a:off x="9124582" y="5026568"/>
            <a:ext cx="2062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… lub </a:t>
            </a:r>
          </a:p>
          <a:p>
            <a:r>
              <a:rPr lang="pl-PL" dirty="0"/>
              <a:t>zasłaniaj usta i nos ramieniem</a:t>
            </a:r>
          </a:p>
        </p:txBody>
      </p:sp>
      <p:pic>
        <p:nvPicPr>
          <p:cNvPr id="18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EFE706F8-C2D6-4EC5-8C17-DA91C80E4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87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7AD728-1EAB-48E6-ACBD-F49A9DA40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robić, gdy zachoruję?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0650BA-F2C1-4E90-AA0F-F75CC3781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514" y="1745673"/>
            <a:ext cx="11118972" cy="5112327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l-PL" b="1" dirty="0"/>
              <a:t>Gdy „dopadnie” nas grypa należy ze szczególną dokładnością stosować się do zasad higieny rąk </a:t>
            </a:r>
            <a:br>
              <a:rPr lang="pl-PL" b="1" dirty="0"/>
            </a:br>
            <a:r>
              <a:rPr lang="pl-PL" b="1" dirty="0"/>
              <a:t>oraz układu oddechowego.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u="sng" dirty="0"/>
              <a:t>Im większą dbałością się wykażesz, tym bardziej ograniczysz prawdopodobieństwo zarażenia Twoich bliskich. 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Pamiętaj o wietrzeniu pomieszczeń, w których przebywasz. 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</a:pP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Ogranicz kontakty z najbliższymi </a:t>
            </a:r>
            <a:r>
              <a:rPr lang="pl-PL" dirty="0"/>
              <a:t>i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/>
              <a:t>pamiętaj o właściwej higienie - Przestrzeganie zasad higieny rąk także przez osobę chorą zmniejsza ryzyko przeniesienia wirusa na inne osoby z otoczenia (np. w wyniku skażenia zanieczyszczonymi rękami klamek i innych przedmiotów).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Stosuj leki zgodnie z zaleceniami lekarza. Pamiętaj jednak, że zażywając je wciąż możesz być chory i </a:t>
            </a:r>
            <a:r>
              <a:rPr lang="pl-PL" b="1" dirty="0"/>
              <a:t>zarażać</a:t>
            </a:r>
            <a:r>
              <a:rPr lang="pl-PL" dirty="0"/>
              <a:t>,</a:t>
            </a:r>
            <a:r>
              <a:rPr lang="pl-PL" b="1" dirty="0"/>
              <a:t> </a:t>
            </a:r>
            <a:r>
              <a:rPr lang="pl-PL" dirty="0"/>
              <a:t>mimo, że czujesz się lepiej.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 Nie przemęczaj się i dużo odpoczywaj, ale przede wszystkim </a:t>
            </a:r>
            <a:r>
              <a:rPr lang="pl-PL" b="1" dirty="0"/>
              <a:t>ZOSTAŃ W DOMU</a:t>
            </a:r>
            <a:r>
              <a:rPr lang="pl-PL" dirty="0"/>
              <a:t>. Skuteczna regeneracja organizmu przyspieszy powrót do zdrowia.</a:t>
            </a:r>
          </a:p>
        </p:txBody>
      </p:sp>
      <p:pic>
        <p:nvPicPr>
          <p:cNvPr id="4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F2E44D46-9B9F-4B96-9254-6BD13F5A5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8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DE97F4-7E88-46CE-A791-A2A66A3C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Ważne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C79AFD-F0F8-46E1-B165-6FB95AFB7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5442" y="1916431"/>
            <a:ext cx="8603855" cy="36783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DA0000"/>
                </a:solidFill>
                <a:latin typeface="Arial-BoldMT"/>
              </a:rPr>
              <a:t>Pamiętaj, żeby nie lekceważyć żadnej infekcji. </a:t>
            </a:r>
            <a:br>
              <a:rPr lang="pl-PL" sz="2400" b="1" dirty="0">
                <a:solidFill>
                  <a:srgbClr val="DA0000"/>
                </a:solidFill>
                <a:latin typeface="Arial-BoldMT"/>
              </a:rPr>
            </a:br>
            <a:r>
              <a:rPr lang="pl-PL" sz="2400" b="1" dirty="0">
                <a:solidFill>
                  <a:srgbClr val="DA0000"/>
                </a:solidFill>
                <a:latin typeface="Arial-BoldMT"/>
              </a:rPr>
              <a:t>Grypę można przebyć bezobjawowo lub z niewielkimi objawami. To jak przebiega choroba nie oznacza jednak, </a:t>
            </a:r>
            <a:br>
              <a:rPr lang="pl-PL" sz="2400" b="1" dirty="0">
                <a:solidFill>
                  <a:srgbClr val="DA0000"/>
                </a:solidFill>
                <a:latin typeface="Arial-BoldMT"/>
              </a:rPr>
            </a:br>
            <a:r>
              <a:rPr lang="pl-PL" sz="2400" b="1" dirty="0">
                <a:solidFill>
                  <a:srgbClr val="DA0000"/>
                </a:solidFill>
                <a:latin typeface="Arial-BoldMT"/>
              </a:rPr>
              <a:t>że nie rozsiewamy wirusów i nie jesteśmy zagrożeniem </a:t>
            </a:r>
            <a:br>
              <a:rPr lang="pl-PL" sz="2400" b="1" dirty="0">
                <a:solidFill>
                  <a:srgbClr val="DA0000"/>
                </a:solidFill>
                <a:latin typeface="Arial-BoldMT"/>
              </a:rPr>
            </a:br>
            <a:r>
              <a:rPr lang="pl-PL" sz="2400" b="1" dirty="0">
                <a:solidFill>
                  <a:srgbClr val="DA0000"/>
                </a:solidFill>
                <a:latin typeface="Arial-BoldMT"/>
              </a:rPr>
              <a:t>dla naszych bliskich oraz osób znajdujących się </a:t>
            </a:r>
            <a:br>
              <a:rPr lang="pl-PL" sz="2400" b="1" dirty="0">
                <a:solidFill>
                  <a:srgbClr val="DA0000"/>
                </a:solidFill>
                <a:latin typeface="Arial-BoldMT"/>
              </a:rPr>
            </a:br>
            <a:r>
              <a:rPr lang="pl-PL" sz="2400" b="1" dirty="0">
                <a:solidFill>
                  <a:srgbClr val="DA0000"/>
                </a:solidFill>
                <a:latin typeface="Arial-BoldMT"/>
              </a:rPr>
              <a:t>w naszym otoczeniu</a:t>
            </a:r>
            <a:endParaRPr lang="pl-PL" sz="2400" dirty="0"/>
          </a:p>
        </p:txBody>
      </p:sp>
      <p:pic>
        <p:nvPicPr>
          <p:cNvPr id="6146" name="Picture 2" descr="Przeziębienie, Dziewczyna, Pacjent, Szalik, Zmęczony">
            <a:extLst>
              <a:ext uri="{FF2B5EF4-FFF2-40B4-BE49-F238E27FC236}">
                <a16:creationId xmlns:a16="http://schemas.microsoft.com/office/drawing/2014/main" id="{360FC8B9-9E13-470C-ACBF-8A8E4779B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28" b="100000" l="625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311" y="2796466"/>
            <a:ext cx="2707689" cy="406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18965528-10CB-4FD6-9901-F27CE5216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17520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BE0A49-ACC4-4BDE-8484-6F6E1760C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Chcesz wiedzieć więcej?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110D875-A704-4EF6-8F99-4C47E3B63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9608" y="3568875"/>
            <a:ext cx="9401175" cy="17526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6FD6B83-5201-4248-8445-704B12D58710}"/>
              </a:ext>
            </a:extLst>
          </p:cNvPr>
          <p:cNvSpPr txBox="1"/>
          <p:nvPr/>
        </p:nvSpPr>
        <p:spPr>
          <a:xfrm>
            <a:off x="825623" y="2192784"/>
            <a:ext cx="92594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Więcej informacji na stronie internetowej Ogólnopolskiego Programu Zwalczania Grypy – 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www.opzg.pl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6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B9939985-941B-4D84-A53D-A9FF177FE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61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0B8DE1FF-78B1-447C-B2A2-E8DFE2DB8B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Bibliografia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A56FF52-2D08-4A38-BBA2-EF5E7C99F734}"/>
              </a:ext>
            </a:extLst>
          </p:cNvPr>
          <p:cNvSpPr txBox="1"/>
          <p:nvPr/>
        </p:nvSpPr>
        <p:spPr>
          <a:xfrm>
            <a:off x="852055" y="3429000"/>
            <a:ext cx="9715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Brydak L.B. „Można i należy walczyć z grypą”, 202, 14, 2: 235-241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www.opzg.pl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Picture 2" descr="Znalezione obrazy dla zapytania: panstwowa inspekcja sanitarna">
            <a:extLst>
              <a:ext uri="{FF2B5EF4-FFF2-40B4-BE49-F238E27FC236}">
                <a16:creationId xmlns:a16="http://schemas.microsoft.com/office/drawing/2014/main" id="{EA8C081C-B3DC-4115-A72A-960489707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15640"/>
            <a:ext cx="1225925" cy="12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913337"/>
      </p:ext>
    </p:extLst>
  </p:cSld>
  <p:clrMapOvr>
    <a:masterClrMapping/>
  </p:clrMapOvr>
</p:sld>
</file>

<file path=ppt/theme/theme1.xml><?xml version="1.0" encoding="utf-8"?>
<a:theme xmlns:a="http://schemas.openxmlformats.org/drawingml/2006/main" name="Dywidenda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TM03457464[[fn=Dywidenda]]</Template>
  <TotalTime>814</TotalTime>
  <Words>737</Words>
  <Application>Microsoft Office PowerPoint</Application>
  <PresentationFormat>Panoramiczny</PresentationFormat>
  <Paragraphs>105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</vt:lpstr>
      <vt:lpstr>Arial-BoldMT</vt:lpstr>
      <vt:lpstr>Gill Sans MT</vt:lpstr>
      <vt:lpstr>Wingdings</vt:lpstr>
      <vt:lpstr>Wingdings 2</vt:lpstr>
      <vt:lpstr>Dywidenda</vt:lpstr>
      <vt:lpstr>Program edukacyjny „czyścimy!”</vt:lpstr>
      <vt:lpstr>Spis treści</vt:lpstr>
      <vt:lpstr>wstęp</vt:lpstr>
      <vt:lpstr>Przebieg choroby</vt:lpstr>
      <vt:lpstr>Czy w leczeniu grypy pomagają antybiotyki?</vt:lpstr>
      <vt:lpstr>Grypa a przeziębienie</vt:lpstr>
      <vt:lpstr>Powikłania</vt:lpstr>
      <vt:lpstr>Jak można się zarazić?</vt:lpstr>
      <vt:lpstr>Czy da się zrobić coś aby, zmniejszyć ryzyko zachorowania na grypę i ochronić przed nią innych?</vt:lpstr>
      <vt:lpstr>Czy da się zrobić coś aby zmniejszyć ryzyko zachorowania na grypę i ochronić przed nią innych?</vt:lpstr>
      <vt:lpstr>Higiena rąk </vt:lpstr>
      <vt:lpstr>Prezentacja programu PowerPoint</vt:lpstr>
      <vt:lpstr>Co robić, gdy zachoruję?</vt:lpstr>
      <vt:lpstr>Ważne</vt:lpstr>
      <vt:lpstr>Chcesz wiedzieć więcej?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edukacyjny: czyścimy!</dc:title>
  <dc:creator>Katarzyna Ciołak</dc:creator>
  <cp:lastModifiedBy>Żaneta Byczuk</cp:lastModifiedBy>
  <cp:revision>56</cp:revision>
  <cp:lastPrinted>2019-10-29T07:37:18Z</cp:lastPrinted>
  <dcterms:created xsi:type="dcterms:W3CDTF">2019-09-06T12:24:31Z</dcterms:created>
  <dcterms:modified xsi:type="dcterms:W3CDTF">2019-10-29T07:37:23Z</dcterms:modified>
</cp:coreProperties>
</file>