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66" r:id="rId7"/>
    <p:sldId id="260" r:id="rId8"/>
    <p:sldId id="259" r:id="rId9"/>
    <p:sldId id="261" r:id="rId10"/>
    <p:sldId id="268" r:id="rId11"/>
    <p:sldId id="267" r:id="rId12"/>
    <p:sldId id="262" r:id="rId13"/>
    <p:sldId id="269" r:id="rId14"/>
    <p:sldId id="270" r:id="rId15"/>
    <p:sldId id="272" r:id="rId16"/>
    <p:sldId id="271" r:id="rId17"/>
    <p:sldId id="263" r:id="rId18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6167F931-F62D-4AC2-B985-49F04D515F5C}">
          <p14:sldIdLst>
            <p14:sldId id="256"/>
            <p14:sldId id="257"/>
            <p14:sldId id="258"/>
            <p14:sldId id="264"/>
            <p14:sldId id="265"/>
            <p14:sldId id="266"/>
            <p14:sldId id="260"/>
            <p14:sldId id="259"/>
            <p14:sldId id="261"/>
            <p14:sldId id="268"/>
            <p14:sldId id="267"/>
            <p14:sldId id="262"/>
            <p14:sldId id="269"/>
            <p14:sldId id="270"/>
            <p14:sldId id="272"/>
            <p14:sldId id="271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3" autoAdjust="0"/>
    <p:restoredTop sz="86358" autoAdjust="0"/>
  </p:normalViewPr>
  <p:slideViewPr>
    <p:cSldViewPr snapToGrid="0">
      <p:cViewPr varScale="1">
        <p:scale>
          <a:sx n="32" d="100"/>
          <a:sy n="32" d="100"/>
        </p:scale>
        <p:origin x="67" y="83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7B76E9-EC3D-4BFC-970C-2706C53C0601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9F40C9DC-97F3-4449-BA62-E706C1F135C0}">
      <dgm:prSet phldrT="[Tekst]" custT="1"/>
      <dgm:spPr/>
      <dgm:t>
        <a:bodyPr/>
        <a:lstStyle/>
        <a:p>
          <a:pPr algn="ctr"/>
          <a:r>
            <a:rPr lang="pl-PL" sz="2400" b="1" dirty="0">
              <a:solidFill>
                <a:schemeClr val="accent5">
                  <a:lumMod val="75000"/>
                </a:schemeClr>
              </a:solidFill>
            </a:rPr>
            <a:t>1) </a:t>
          </a:r>
          <a:r>
            <a:rPr lang="pl-PL" sz="1800" dirty="0">
              <a:solidFill>
                <a:schemeClr val="accent5">
                  <a:lumMod val="75000"/>
                </a:schemeClr>
              </a:solidFill>
            </a:rPr>
            <a:t>inwazyjne jaja dostają się </a:t>
          </a:r>
          <a:br>
            <a:rPr lang="pl-PL" sz="1800" dirty="0">
              <a:solidFill>
                <a:schemeClr val="accent5">
                  <a:lumMod val="75000"/>
                </a:schemeClr>
              </a:solidFill>
            </a:rPr>
          </a:br>
          <a:r>
            <a:rPr lang="pl-PL" sz="1800" dirty="0">
              <a:solidFill>
                <a:schemeClr val="accent5">
                  <a:lumMod val="75000"/>
                </a:schemeClr>
              </a:solidFill>
            </a:rPr>
            <a:t>do przewodu pokarmowego</a:t>
          </a:r>
        </a:p>
      </dgm:t>
    </dgm:pt>
    <dgm:pt modelId="{F002C810-6D2F-4F15-ACAC-728E29E18DE8}" type="parTrans" cxnId="{4241C3B7-4DA0-47ED-9EF7-539C2DF12389}">
      <dgm:prSet/>
      <dgm:spPr/>
      <dgm:t>
        <a:bodyPr/>
        <a:lstStyle/>
        <a:p>
          <a:endParaRPr lang="pl-PL"/>
        </a:p>
      </dgm:t>
    </dgm:pt>
    <dgm:pt modelId="{A15D9930-EF88-4609-9D3F-25CEC18AF633}" type="sibTrans" cxnId="{4241C3B7-4DA0-47ED-9EF7-539C2DF12389}">
      <dgm:prSet/>
      <dgm:spPr/>
      <dgm:t>
        <a:bodyPr/>
        <a:lstStyle/>
        <a:p>
          <a:endParaRPr lang="pl-PL"/>
        </a:p>
      </dgm:t>
    </dgm:pt>
    <dgm:pt modelId="{EB6DAA8C-EB70-4B36-BE4F-EB6764A0EFDC}">
      <dgm:prSet phldrT="[Tekst]" custT="1"/>
      <dgm:spPr/>
      <dgm:t>
        <a:bodyPr/>
        <a:lstStyle/>
        <a:p>
          <a:pPr algn="ctr"/>
          <a:r>
            <a:rPr lang="pl-PL" sz="2400" b="1" dirty="0">
              <a:solidFill>
                <a:schemeClr val="accent1">
                  <a:lumMod val="50000"/>
                </a:schemeClr>
              </a:solidFill>
            </a:rPr>
            <a:t>2) </a:t>
          </a:r>
          <a:r>
            <a:rPr lang="pl-PL" sz="1800" dirty="0">
              <a:solidFill>
                <a:schemeClr val="accent1">
                  <a:lumMod val="50000"/>
                </a:schemeClr>
              </a:solidFill>
            </a:rPr>
            <a:t>z jaj wylęgają się larwy</a:t>
          </a:r>
        </a:p>
      </dgm:t>
    </dgm:pt>
    <dgm:pt modelId="{424BC54C-3944-4C12-ADDD-4FAEB3A5C9BE}" type="parTrans" cxnId="{875E10A8-B2F5-4C63-BE28-DAE05138F398}">
      <dgm:prSet/>
      <dgm:spPr/>
      <dgm:t>
        <a:bodyPr/>
        <a:lstStyle/>
        <a:p>
          <a:endParaRPr lang="pl-PL"/>
        </a:p>
      </dgm:t>
    </dgm:pt>
    <dgm:pt modelId="{9430C9E9-B9C3-4CC0-9B44-B829209A4DFA}" type="sibTrans" cxnId="{875E10A8-B2F5-4C63-BE28-DAE05138F398}">
      <dgm:prSet/>
      <dgm:spPr/>
      <dgm:t>
        <a:bodyPr/>
        <a:lstStyle/>
        <a:p>
          <a:endParaRPr lang="pl-PL"/>
        </a:p>
      </dgm:t>
    </dgm:pt>
    <dgm:pt modelId="{12F7CD27-64AA-46B6-9B86-001B4BDD9A04}">
      <dgm:prSet phldrT="[Tekst]" custT="1"/>
      <dgm:spPr/>
      <dgm:t>
        <a:bodyPr/>
        <a:lstStyle/>
        <a:p>
          <a:pPr algn="ctr"/>
          <a:r>
            <a:rPr lang="pl-PL" sz="2400" dirty="0"/>
            <a:t>3) </a:t>
          </a:r>
          <a:r>
            <a:rPr lang="pl-PL" sz="1800" dirty="0"/>
            <a:t>larwy wędrują </a:t>
          </a:r>
          <a:br>
            <a:rPr lang="pl-PL" sz="1800" dirty="0"/>
          </a:br>
          <a:r>
            <a:rPr lang="pl-PL" sz="1800" dirty="0"/>
            <a:t>do jelita grubego, </a:t>
          </a:r>
          <a:br>
            <a:rPr lang="pl-PL" sz="1800" dirty="0"/>
          </a:br>
          <a:r>
            <a:rPr lang="pl-PL" sz="1800" dirty="0"/>
            <a:t>dojrzewają przez </a:t>
          </a:r>
          <a:br>
            <a:rPr lang="pl-PL" sz="1800" dirty="0"/>
          </a:br>
          <a:r>
            <a:rPr lang="pl-PL" sz="1800" dirty="0"/>
            <a:t>ok. 3 miesiące</a:t>
          </a:r>
        </a:p>
      </dgm:t>
    </dgm:pt>
    <dgm:pt modelId="{684D98C3-B1D2-4C9A-AE73-9F603039ABF0}" type="parTrans" cxnId="{58654BE3-BAEE-4A76-9275-653E255FD7C5}">
      <dgm:prSet/>
      <dgm:spPr/>
      <dgm:t>
        <a:bodyPr/>
        <a:lstStyle/>
        <a:p>
          <a:endParaRPr lang="pl-PL"/>
        </a:p>
      </dgm:t>
    </dgm:pt>
    <dgm:pt modelId="{67FDCE75-918F-4DE8-B2A1-F53B4BFEE72E}" type="sibTrans" cxnId="{58654BE3-BAEE-4A76-9275-653E255FD7C5}">
      <dgm:prSet/>
      <dgm:spPr/>
      <dgm:t>
        <a:bodyPr/>
        <a:lstStyle/>
        <a:p>
          <a:endParaRPr lang="pl-PL"/>
        </a:p>
      </dgm:t>
    </dgm:pt>
    <dgm:pt modelId="{08A2EE1D-A886-41AC-AA07-0B05251742AB}">
      <dgm:prSet phldrT="[Tekst]" custT="1"/>
      <dgm:spPr/>
      <dgm:t>
        <a:bodyPr/>
        <a:lstStyle/>
        <a:p>
          <a:pPr algn="ctr"/>
          <a:r>
            <a:rPr lang="pl-PL" sz="2400" dirty="0">
              <a:solidFill>
                <a:srgbClr val="FFC000"/>
              </a:solidFill>
            </a:rPr>
            <a:t>4) </a:t>
          </a:r>
          <a:r>
            <a:rPr lang="pl-PL" sz="1800" dirty="0">
              <a:solidFill>
                <a:srgbClr val="FFC000"/>
              </a:solidFill>
            </a:rPr>
            <a:t>zapłodnione samice przemieszczają się w stronę odbytu</a:t>
          </a:r>
        </a:p>
      </dgm:t>
    </dgm:pt>
    <dgm:pt modelId="{CD8FA0B3-3334-4436-ADEA-4DC7C5D23953}" type="parTrans" cxnId="{B6A43740-63E0-4803-A990-382383E2F2D9}">
      <dgm:prSet/>
      <dgm:spPr/>
      <dgm:t>
        <a:bodyPr/>
        <a:lstStyle/>
        <a:p>
          <a:endParaRPr lang="pl-PL"/>
        </a:p>
      </dgm:t>
    </dgm:pt>
    <dgm:pt modelId="{C3B8653D-3511-49EE-A540-5B41AD6C0344}" type="sibTrans" cxnId="{B6A43740-63E0-4803-A990-382383E2F2D9}">
      <dgm:prSet/>
      <dgm:spPr/>
      <dgm:t>
        <a:bodyPr/>
        <a:lstStyle/>
        <a:p>
          <a:endParaRPr lang="pl-PL"/>
        </a:p>
      </dgm:t>
    </dgm:pt>
    <dgm:pt modelId="{F6597908-F52B-4E87-B45E-117A1105CB5C}">
      <dgm:prSet phldrT="[Tekst]" custT="1"/>
      <dgm:spPr/>
      <dgm:t>
        <a:bodyPr/>
        <a:lstStyle/>
        <a:p>
          <a:pPr algn="ctr"/>
          <a:r>
            <a:rPr lang="pl-PL" sz="2400" dirty="0">
              <a:solidFill>
                <a:srgbClr val="FF0000"/>
              </a:solidFill>
            </a:rPr>
            <a:t>5) </a:t>
          </a:r>
          <a:r>
            <a:rPr lang="pl-PL" sz="1800" dirty="0">
              <a:solidFill>
                <a:srgbClr val="FF0000"/>
              </a:solidFill>
            </a:rPr>
            <a:t>w nocy, samica </a:t>
          </a:r>
          <a:r>
            <a:rPr lang="pl-PL" sz="1800" b="1" dirty="0">
              <a:solidFill>
                <a:srgbClr val="FF0000"/>
              </a:solidFill>
            </a:rPr>
            <a:t>wychodzi na zewnątrz ciała i składa jaja wokół odbytu</a:t>
          </a:r>
        </a:p>
      </dgm:t>
    </dgm:pt>
    <dgm:pt modelId="{5B61F778-EBC9-44AC-9EB9-A16E1F745EC6}" type="parTrans" cxnId="{B274A23E-2BD0-4857-A274-F56E9B31DB38}">
      <dgm:prSet/>
      <dgm:spPr/>
      <dgm:t>
        <a:bodyPr/>
        <a:lstStyle/>
        <a:p>
          <a:endParaRPr lang="pl-PL"/>
        </a:p>
      </dgm:t>
    </dgm:pt>
    <dgm:pt modelId="{4E10AC4A-FFC9-4198-8636-A9462FFD47DB}" type="sibTrans" cxnId="{B274A23E-2BD0-4857-A274-F56E9B31DB38}">
      <dgm:prSet/>
      <dgm:spPr/>
      <dgm:t>
        <a:bodyPr/>
        <a:lstStyle/>
        <a:p>
          <a:endParaRPr lang="pl-PL"/>
        </a:p>
      </dgm:t>
    </dgm:pt>
    <dgm:pt modelId="{6F920B9F-DCCC-40FA-8A1C-000F1B584178}" type="pres">
      <dgm:prSet presAssocID="{277B76E9-EC3D-4BFC-970C-2706C53C0601}" presName="Name0" presStyleCnt="0">
        <dgm:presLayoutVars>
          <dgm:chMax val="7"/>
          <dgm:chPref val="5"/>
        </dgm:presLayoutVars>
      </dgm:prSet>
      <dgm:spPr/>
    </dgm:pt>
    <dgm:pt modelId="{F144000C-ADC9-489A-9179-4A2736B96383}" type="pres">
      <dgm:prSet presAssocID="{277B76E9-EC3D-4BFC-970C-2706C53C0601}" presName="arrowNode" presStyleLbl="node1" presStyleIdx="0" presStyleCnt="1" custLinFactNeighborX="-596" custLinFactNeighborY="-4915"/>
      <dgm:spPr/>
    </dgm:pt>
    <dgm:pt modelId="{2DB8D99E-5EE1-4040-8850-3A49EAFD1706}" type="pres">
      <dgm:prSet presAssocID="{9F40C9DC-97F3-4449-BA62-E706C1F135C0}" presName="txNode1" presStyleLbl="revTx" presStyleIdx="0" presStyleCnt="5" custLinFactNeighborX="14382" custLinFactNeighborY="20940">
        <dgm:presLayoutVars>
          <dgm:bulletEnabled val="1"/>
        </dgm:presLayoutVars>
      </dgm:prSet>
      <dgm:spPr/>
    </dgm:pt>
    <dgm:pt modelId="{44E38274-258F-4D4B-8A4B-971610767FB6}" type="pres">
      <dgm:prSet presAssocID="{EB6DAA8C-EB70-4B36-BE4F-EB6764A0EFDC}" presName="txNode2" presStyleLbl="revTx" presStyleIdx="1" presStyleCnt="5" custLinFactNeighborX="-827" custLinFactNeighborY="-40959">
        <dgm:presLayoutVars>
          <dgm:bulletEnabled val="1"/>
        </dgm:presLayoutVars>
      </dgm:prSet>
      <dgm:spPr/>
    </dgm:pt>
    <dgm:pt modelId="{48DA0AF6-B864-4536-A5DE-9600124DCC12}" type="pres">
      <dgm:prSet presAssocID="{9430C9E9-B9C3-4CC0-9B44-B829209A4DFA}" presName="dotNode2" presStyleCnt="0"/>
      <dgm:spPr/>
    </dgm:pt>
    <dgm:pt modelId="{6B16A8D7-7FE3-4CBE-8936-DF248E8096A1}" type="pres">
      <dgm:prSet presAssocID="{9430C9E9-B9C3-4CC0-9B44-B829209A4DFA}" presName="dotRepeatNode" presStyleLbl="fgShp" presStyleIdx="0" presStyleCnt="3"/>
      <dgm:spPr/>
    </dgm:pt>
    <dgm:pt modelId="{51948360-2D7A-4668-92D4-66632F3B364B}" type="pres">
      <dgm:prSet presAssocID="{12F7CD27-64AA-46B6-9B86-001B4BDD9A04}" presName="txNode3" presStyleLbl="revTx" presStyleIdx="2" presStyleCnt="5" custLinFactNeighborX="1732" custLinFactNeighborY="50175">
        <dgm:presLayoutVars>
          <dgm:bulletEnabled val="1"/>
        </dgm:presLayoutVars>
      </dgm:prSet>
      <dgm:spPr/>
    </dgm:pt>
    <dgm:pt modelId="{11D9F63B-975A-44E2-BBFA-A94EB558076C}" type="pres">
      <dgm:prSet presAssocID="{67FDCE75-918F-4DE8-B2A1-F53B4BFEE72E}" presName="dotNode3" presStyleCnt="0"/>
      <dgm:spPr/>
    </dgm:pt>
    <dgm:pt modelId="{BCADA097-FFB1-4670-BE01-938D9537ED0C}" type="pres">
      <dgm:prSet presAssocID="{67FDCE75-918F-4DE8-B2A1-F53B4BFEE72E}" presName="dotRepeatNode" presStyleLbl="fgShp" presStyleIdx="1" presStyleCnt="3"/>
      <dgm:spPr/>
    </dgm:pt>
    <dgm:pt modelId="{9C147474-7FAC-49D0-B1FB-4F0FC7ADC036}" type="pres">
      <dgm:prSet presAssocID="{08A2EE1D-A886-41AC-AA07-0B05251742AB}" presName="txNode4" presStyleLbl="revTx" presStyleIdx="3" presStyleCnt="5" custLinFactNeighborX="12637" custLinFactNeighborY="8192">
        <dgm:presLayoutVars>
          <dgm:bulletEnabled val="1"/>
        </dgm:presLayoutVars>
      </dgm:prSet>
      <dgm:spPr/>
    </dgm:pt>
    <dgm:pt modelId="{F97D9BF9-7390-4A45-9943-BC2F7B9AB244}" type="pres">
      <dgm:prSet presAssocID="{C3B8653D-3511-49EE-A540-5B41AD6C0344}" presName="dotNode4" presStyleCnt="0"/>
      <dgm:spPr/>
    </dgm:pt>
    <dgm:pt modelId="{93D15104-211D-4408-9F5D-F26636104E4A}" type="pres">
      <dgm:prSet presAssocID="{C3B8653D-3511-49EE-A540-5B41AD6C0344}" presName="dotRepeatNode" presStyleLbl="fgShp" presStyleIdx="2" presStyleCnt="3"/>
      <dgm:spPr/>
    </dgm:pt>
    <dgm:pt modelId="{6434362B-A8C0-47E5-8A2F-C56659F79BCA}" type="pres">
      <dgm:prSet presAssocID="{F6597908-F52B-4E87-B45E-117A1105CB5C}" presName="txNode5" presStyleLbl="revTx" presStyleIdx="4" presStyleCnt="5" custLinFactNeighborX="298" custLinFactNeighborY="27647">
        <dgm:presLayoutVars>
          <dgm:bulletEnabled val="1"/>
        </dgm:presLayoutVars>
      </dgm:prSet>
      <dgm:spPr/>
    </dgm:pt>
  </dgm:ptLst>
  <dgm:cxnLst>
    <dgm:cxn modelId="{E6B18115-DC12-4E7F-B0DE-C20746AEFBB2}" type="presOf" srcId="{08A2EE1D-A886-41AC-AA07-0B05251742AB}" destId="{9C147474-7FAC-49D0-B1FB-4F0FC7ADC036}" srcOrd="0" destOrd="0" presId="urn:microsoft.com/office/officeart/2009/3/layout/DescendingProcess"/>
    <dgm:cxn modelId="{B274A23E-2BD0-4857-A274-F56E9B31DB38}" srcId="{277B76E9-EC3D-4BFC-970C-2706C53C0601}" destId="{F6597908-F52B-4E87-B45E-117A1105CB5C}" srcOrd="4" destOrd="0" parTransId="{5B61F778-EBC9-44AC-9EB9-A16E1F745EC6}" sibTransId="{4E10AC4A-FFC9-4198-8636-A9462FFD47DB}"/>
    <dgm:cxn modelId="{B6A43740-63E0-4803-A990-382383E2F2D9}" srcId="{277B76E9-EC3D-4BFC-970C-2706C53C0601}" destId="{08A2EE1D-A886-41AC-AA07-0B05251742AB}" srcOrd="3" destOrd="0" parTransId="{CD8FA0B3-3334-4436-ADEA-4DC7C5D23953}" sibTransId="{C3B8653D-3511-49EE-A540-5B41AD6C0344}"/>
    <dgm:cxn modelId="{D115B942-CE50-44CD-BC8F-A50CB69A697E}" type="presOf" srcId="{C3B8653D-3511-49EE-A540-5B41AD6C0344}" destId="{93D15104-211D-4408-9F5D-F26636104E4A}" srcOrd="0" destOrd="0" presId="urn:microsoft.com/office/officeart/2009/3/layout/DescendingProcess"/>
    <dgm:cxn modelId="{310D5C58-B420-4049-98DC-23C3071B94AC}" type="presOf" srcId="{277B76E9-EC3D-4BFC-970C-2706C53C0601}" destId="{6F920B9F-DCCC-40FA-8A1C-000F1B584178}" srcOrd="0" destOrd="0" presId="urn:microsoft.com/office/officeart/2009/3/layout/DescendingProcess"/>
    <dgm:cxn modelId="{B19BD888-5135-4D21-BF22-B9D34A55691F}" type="presOf" srcId="{EB6DAA8C-EB70-4B36-BE4F-EB6764A0EFDC}" destId="{44E38274-258F-4D4B-8A4B-971610767FB6}" srcOrd="0" destOrd="0" presId="urn:microsoft.com/office/officeart/2009/3/layout/DescendingProcess"/>
    <dgm:cxn modelId="{D9D32A96-5C46-4D28-AF79-6651EF15404E}" type="presOf" srcId="{F6597908-F52B-4E87-B45E-117A1105CB5C}" destId="{6434362B-A8C0-47E5-8A2F-C56659F79BCA}" srcOrd="0" destOrd="0" presId="urn:microsoft.com/office/officeart/2009/3/layout/DescendingProcess"/>
    <dgm:cxn modelId="{056531A4-5F3E-40F3-81AB-900B0D153256}" type="presOf" srcId="{67FDCE75-918F-4DE8-B2A1-F53B4BFEE72E}" destId="{BCADA097-FFB1-4670-BE01-938D9537ED0C}" srcOrd="0" destOrd="0" presId="urn:microsoft.com/office/officeart/2009/3/layout/DescendingProcess"/>
    <dgm:cxn modelId="{875E10A8-B2F5-4C63-BE28-DAE05138F398}" srcId="{277B76E9-EC3D-4BFC-970C-2706C53C0601}" destId="{EB6DAA8C-EB70-4B36-BE4F-EB6764A0EFDC}" srcOrd="1" destOrd="0" parTransId="{424BC54C-3944-4C12-ADDD-4FAEB3A5C9BE}" sibTransId="{9430C9E9-B9C3-4CC0-9B44-B829209A4DFA}"/>
    <dgm:cxn modelId="{4241C3B7-4DA0-47ED-9EF7-539C2DF12389}" srcId="{277B76E9-EC3D-4BFC-970C-2706C53C0601}" destId="{9F40C9DC-97F3-4449-BA62-E706C1F135C0}" srcOrd="0" destOrd="0" parTransId="{F002C810-6D2F-4F15-ACAC-728E29E18DE8}" sibTransId="{A15D9930-EF88-4609-9D3F-25CEC18AF633}"/>
    <dgm:cxn modelId="{BD6CB5C5-BAB1-45C5-97DF-CEB224165D72}" type="presOf" srcId="{9430C9E9-B9C3-4CC0-9B44-B829209A4DFA}" destId="{6B16A8D7-7FE3-4CBE-8936-DF248E8096A1}" srcOrd="0" destOrd="0" presId="urn:microsoft.com/office/officeart/2009/3/layout/DescendingProcess"/>
    <dgm:cxn modelId="{DB2EF7C7-5D28-4845-9A68-81EEA7C7AD67}" type="presOf" srcId="{12F7CD27-64AA-46B6-9B86-001B4BDD9A04}" destId="{51948360-2D7A-4668-92D4-66632F3B364B}" srcOrd="0" destOrd="0" presId="urn:microsoft.com/office/officeart/2009/3/layout/DescendingProcess"/>
    <dgm:cxn modelId="{36A899D6-5594-4C1F-AE8F-DC327FEA0C98}" type="presOf" srcId="{9F40C9DC-97F3-4449-BA62-E706C1F135C0}" destId="{2DB8D99E-5EE1-4040-8850-3A49EAFD1706}" srcOrd="0" destOrd="0" presId="urn:microsoft.com/office/officeart/2009/3/layout/DescendingProcess"/>
    <dgm:cxn modelId="{58654BE3-BAEE-4A76-9275-653E255FD7C5}" srcId="{277B76E9-EC3D-4BFC-970C-2706C53C0601}" destId="{12F7CD27-64AA-46B6-9B86-001B4BDD9A04}" srcOrd="2" destOrd="0" parTransId="{684D98C3-B1D2-4C9A-AE73-9F603039ABF0}" sibTransId="{67FDCE75-918F-4DE8-B2A1-F53B4BFEE72E}"/>
    <dgm:cxn modelId="{3A6248BE-05EB-44F7-933F-79674386DE17}" type="presParOf" srcId="{6F920B9F-DCCC-40FA-8A1C-000F1B584178}" destId="{F144000C-ADC9-489A-9179-4A2736B96383}" srcOrd="0" destOrd="0" presId="urn:microsoft.com/office/officeart/2009/3/layout/DescendingProcess"/>
    <dgm:cxn modelId="{CAB62D1E-3CDA-453E-866B-CC40320733EB}" type="presParOf" srcId="{6F920B9F-DCCC-40FA-8A1C-000F1B584178}" destId="{2DB8D99E-5EE1-4040-8850-3A49EAFD1706}" srcOrd="1" destOrd="0" presId="urn:microsoft.com/office/officeart/2009/3/layout/DescendingProcess"/>
    <dgm:cxn modelId="{8B31A9B8-23F0-4B4F-8B63-494258EFEC95}" type="presParOf" srcId="{6F920B9F-DCCC-40FA-8A1C-000F1B584178}" destId="{44E38274-258F-4D4B-8A4B-971610767FB6}" srcOrd="2" destOrd="0" presId="urn:microsoft.com/office/officeart/2009/3/layout/DescendingProcess"/>
    <dgm:cxn modelId="{5BE9DFF4-866E-45A6-9D67-6AF6574F002A}" type="presParOf" srcId="{6F920B9F-DCCC-40FA-8A1C-000F1B584178}" destId="{48DA0AF6-B864-4536-A5DE-9600124DCC12}" srcOrd="3" destOrd="0" presId="urn:microsoft.com/office/officeart/2009/3/layout/DescendingProcess"/>
    <dgm:cxn modelId="{D32CA99A-3559-49E9-977F-F391A6D59339}" type="presParOf" srcId="{48DA0AF6-B864-4536-A5DE-9600124DCC12}" destId="{6B16A8D7-7FE3-4CBE-8936-DF248E8096A1}" srcOrd="0" destOrd="0" presId="urn:microsoft.com/office/officeart/2009/3/layout/DescendingProcess"/>
    <dgm:cxn modelId="{EB98122B-F462-48C3-A405-31F3E07A3B80}" type="presParOf" srcId="{6F920B9F-DCCC-40FA-8A1C-000F1B584178}" destId="{51948360-2D7A-4668-92D4-66632F3B364B}" srcOrd="4" destOrd="0" presId="urn:microsoft.com/office/officeart/2009/3/layout/DescendingProcess"/>
    <dgm:cxn modelId="{92BBFFE2-1C5E-45AE-B3C7-CC6DC90FA851}" type="presParOf" srcId="{6F920B9F-DCCC-40FA-8A1C-000F1B584178}" destId="{11D9F63B-975A-44E2-BBFA-A94EB558076C}" srcOrd="5" destOrd="0" presId="urn:microsoft.com/office/officeart/2009/3/layout/DescendingProcess"/>
    <dgm:cxn modelId="{E942DD5F-B5BD-4C08-AF5E-71F6D52665FE}" type="presParOf" srcId="{11D9F63B-975A-44E2-BBFA-A94EB558076C}" destId="{BCADA097-FFB1-4670-BE01-938D9537ED0C}" srcOrd="0" destOrd="0" presId="urn:microsoft.com/office/officeart/2009/3/layout/DescendingProcess"/>
    <dgm:cxn modelId="{7F1F8A2B-5B68-4BC0-AB63-1CB142538B33}" type="presParOf" srcId="{6F920B9F-DCCC-40FA-8A1C-000F1B584178}" destId="{9C147474-7FAC-49D0-B1FB-4F0FC7ADC036}" srcOrd="6" destOrd="0" presId="urn:microsoft.com/office/officeart/2009/3/layout/DescendingProcess"/>
    <dgm:cxn modelId="{6C164557-E622-406D-A9B2-0B6763C06E0E}" type="presParOf" srcId="{6F920B9F-DCCC-40FA-8A1C-000F1B584178}" destId="{F97D9BF9-7390-4A45-9943-BC2F7B9AB244}" srcOrd="7" destOrd="0" presId="urn:microsoft.com/office/officeart/2009/3/layout/DescendingProcess"/>
    <dgm:cxn modelId="{55C88D96-03A9-4C56-BDDE-7123B1A84FF7}" type="presParOf" srcId="{F97D9BF9-7390-4A45-9943-BC2F7B9AB244}" destId="{93D15104-211D-4408-9F5D-F26636104E4A}" srcOrd="0" destOrd="0" presId="urn:microsoft.com/office/officeart/2009/3/layout/DescendingProcess"/>
    <dgm:cxn modelId="{337C8B47-F67B-4AE5-BE47-3B6529773BA7}" type="presParOf" srcId="{6F920B9F-DCCC-40FA-8A1C-000F1B584178}" destId="{6434362B-A8C0-47E5-8A2F-C56659F79BCA}" srcOrd="8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44000C-ADC9-489A-9179-4A2736B96383}">
      <dsp:nvSpPr>
        <dsp:cNvPr id="0" name=""/>
        <dsp:cNvSpPr/>
      </dsp:nvSpPr>
      <dsp:spPr>
        <a:xfrm rot="4396374">
          <a:off x="1370669" y="1078272"/>
          <a:ext cx="4677714" cy="3262122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16A8D7-7FE3-4CBE-8936-DF248E8096A1}">
      <dsp:nvSpPr>
        <dsp:cNvPr id="0" name=""/>
        <dsp:cNvSpPr/>
      </dsp:nvSpPr>
      <dsp:spPr>
        <a:xfrm>
          <a:off x="3149599" y="1504221"/>
          <a:ext cx="118126" cy="118126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ADA097-FFB1-4670-BE01-938D9537ED0C}">
      <dsp:nvSpPr>
        <dsp:cNvPr id="0" name=""/>
        <dsp:cNvSpPr/>
      </dsp:nvSpPr>
      <dsp:spPr>
        <a:xfrm>
          <a:off x="3958444" y="2156629"/>
          <a:ext cx="118126" cy="118126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D15104-211D-4408-9F5D-F26636104E4A}">
      <dsp:nvSpPr>
        <dsp:cNvPr id="0" name=""/>
        <dsp:cNvSpPr/>
      </dsp:nvSpPr>
      <dsp:spPr>
        <a:xfrm>
          <a:off x="4564630" y="2919577"/>
          <a:ext cx="118126" cy="118126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B8D99E-5EE1-4040-8850-3A49EAFD1706}">
      <dsp:nvSpPr>
        <dsp:cNvPr id="0" name=""/>
        <dsp:cNvSpPr/>
      </dsp:nvSpPr>
      <dsp:spPr>
        <a:xfrm>
          <a:off x="1400913" y="181547"/>
          <a:ext cx="2205397" cy="866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accent5">
                  <a:lumMod val="75000"/>
                </a:schemeClr>
              </a:solidFill>
            </a:rPr>
            <a:t>1) </a:t>
          </a:r>
          <a:r>
            <a:rPr lang="pl-PL" sz="1800" kern="1200" dirty="0">
              <a:solidFill>
                <a:schemeClr val="accent5">
                  <a:lumMod val="75000"/>
                </a:schemeClr>
              </a:solidFill>
            </a:rPr>
            <a:t>inwazyjne jaja dostają się </a:t>
          </a:r>
          <a:br>
            <a:rPr lang="pl-PL" sz="1800" kern="1200" dirty="0">
              <a:solidFill>
                <a:schemeClr val="accent5">
                  <a:lumMod val="75000"/>
                </a:schemeClr>
              </a:solidFill>
            </a:rPr>
          </a:br>
          <a:r>
            <a:rPr lang="pl-PL" sz="1800" kern="1200" dirty="0">
              <a:solidFill>
                <a:schemeClr val="accent5">
                  <a:lumMod val="75000"/>
                </a:schemeClr>
              </a:solidFill>
            </a:rPr>
            <a:t>do przewodu pokarmowego</a:t>
          </a:r>
        </a:p>
      </dsp:txBody>
      <dsp:txXfrm>
        <a:off x="1400913" y="181547"/>
        <a:ext cx="2205397" cy="866986"/>
      </dsp:txXfrm>
    </dsp:sp>
    <dsp:sp modelId="{44E38274-258F-4D4B-8A4B-971610767FB6}">
      <dsp:nvSpPr>
        <dsp:cNvPr id="0" name=""/>
        <dsp:cNvSpPr/>
      </dsp:nvSpPr>
      <dsp:spPr>
        <a:xfrm>
          <a:off x="3798960" y="774682"/>
          <a:ext cx="3218688" cy="866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accent1">
                  <a:lumMod val="50000"/>
                </a:schemeClr>
              </a:solidFill>
            </a:rPr>
            <a:t>2) </a:t>
          </a:r>
          <a:r>
            <a:rPr lang="pl-PL" sz="1800" kern="1200" dirty="0">
              <a:solidFill>
                <a:schemeClr val="accent1">
                  <a:lumMod val="50000"/>
                </a:schemeClr>
              </a:solidFill>
            </a:rPr>
            <a:t>z jaj wylęgają się larwy</a:t>
          </a:r>
        </a:p>
      </dsp:txBody>
      <dsp:txXfrm>
        <a:off x="3798960" y="774682"/>
        <a:ext cx="3218688" cy="866986"/>
      </dsp:txXfrm>
    </dsp:sp>
    <dsp:sp modelId="{51948360-2D7A-4668-92D4-66632F3B364B}">
      <dsp:nvSpPr>
        <dsp:cNvPr id="0" name=""/>
        <dsp:cNvSpPr/>
      </dsp:nvSpPr>
      <dsp:spPr>
        <a:xfrm>
          <a:off x="1128124" y="2217210"/>
          <a:ext cx="2563029" cy="866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3) </a:t>
          </a:r>
          <a:r>
            <a:rPr lang="pl-PL" sz="1800" kern="1200" dirty="0"/>
            <a:t>larwy wędrują </a:t>
          </a:r>
          <a:br>
            <a:rPr lang="pl-PL" sz="1800" kern="1200" dirty="0"/>
          </a:br>
          <a:r>
            <a:rPr lang="pl-PL" sz="1800" kern="1200" dirty="0"/>
            <a:t>do jelita grubego, </a:t>
          </a:r>
          <a:br>
            <a:rPr lang="pl-PL" sz="1800" kern="1200" dirty="0"/>
          </a:br>
          <a:r>
            <a:rPr lang="pl-PL" sz="1800" kern="1200" dirty="0"/>
            <a:t>dojrzewają przez </a:t>
          </a:r>
          <a:br>
            <a:rPr lang="pl-PL" sz="1800" kern="1200" dirty="0"/>
          </a:br>
          <a:r>
            <a:rPr lang="pl-PL" sz="1800" kern="1200" dirty="0"/>
            <a:t>ok. 3 miesiące</a:t>
          </a:r>
        </a:p>
      </dsp:txBody>
      <dsp:txXfrm>
        <a:off x="1128124" y="2217210"/>
        <a:ext cx="2563029" cy="866986"/>
      </dsp:txXfrm>
    </dsp:sp>
    <dsp:sp modelId="{9C147474-7FAC-49D0-B1FB-4F0FC7ADC036}">
      <dsp:nvSpPr>
        <dsp:cNvPr id="0" name=""/>
        <dsp:cNvSpPr/>
      </dsp:nvSpPr>
      <dsp:spPr>
        <a:xfrm>
          <a:off x="5325857" y="2616171"/>
          <a:ext cx="1966976" cy="866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>
              <a:solidFill>
                <a:srgbClr val="FFC000"/>
              </a:solidFill>
            </a:rPr>
            <a:t>4) </a:t>
          </a:r>
          <a:r>
            <a:rPr lang="pl-PL" sz="1800" kern="1200" dirty="0">
              <a:solidFill>
                <a:srgbClr val="FFC000"/>
              </a:solidFill>
            </a:rPr>
            <a:t>zapłodnione samice przemieszczają się w stronę odbytu</a:t>
          </a:r>
        </a:p>
      </dsp:txBody>
      <dsp:txXfrm>
        <a:off x="5325857" y="2616171"/>
        <a:ext cx="1966976" cy="866986"/>
      </dsp:txXfrm>
    </dsp:sp>
    <dsp:sp modelId="{6434362B-A8C0-47E5-8A2F-C56659F79BCA}">
      <dsp:nvSpPr>
        <dsp:cNvPr id="0" name=""/>
        <dsp:cNvSpPr/>
      </dsp:nvSpPr>
      <dsp:spPr>
        <a:xfrm>
          <a:off x="4072881" y="4551680"/>
          <a:ext cx="2980266" cy="866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>
              <a:solidFill>
                <a:srgbClr val="FF0000"/>
              </a:solidFill>
            </a:rPr>
            <a:t>5) </a:t>
          </a:r>
          <a:r>
            <a:rPr lang="pl-PL" sz="1800" kern="1200" dirty="0">
              <a:solidFill>
                <a:srgbClr val="FF0000"/>
              </a:solidFill>
            </a:rPr>
            <a:t>w nocy, samica </a:t>
          </a:r>
          <a:r>
            <a:rPr lang="pl-PL" sz="1800" b="1" kern="1200" dirty="0">
              <a:solidFill>
                <a:srgbClr val="FF0000"/>
              </a:solidFill>
            </a:rPr>
            <a:t>wychodzi na zewnątrz ciała i składa jaja wokół odbytu</a:t>
          </a:r>
        </a:p>
      </dsp:txBody>
      <dsp:txXfrm>
        <a:off x="4072881" y="4551680"/>
        <a:ext cx="2980266" cy="8669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.png"/><Relationship Id="rId4" Type="http://schemas.openxmlformats.org/officeDocument/2006/relationships/diagramQuickStyle" Target="../diagrams/quickStyle1.xml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accent1">
                <a:lumMod val="5000"/>
                <a:lumOff val="95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602A49-213C-49A0-AEA9-036060DAE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4509" y="2822448"/>
            <a:ext cx="7766936" cy="1646302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edukacyjny </a:t>
            </a:r>
            <a:br>
              <a:rPr lang="pl-P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pl-PL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CzyściMY</a:t>
            </a:r>
            <a:r>
              <a:rPr lang="pl-P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br>
              <a:rPr lang="pl-PL" dirty="0"/>
            </a:br>
            <a:br>
              <a:rPr lang="pl-PL" dirty="0"/>
            </a:br>
            <a:r>
              <a:rPr lang="pl-PL" dirty="0"/>
              <a:t>Temat: </a:t>
            </a:r>
            <a:r>
              <a:rPr lang="pl-PL" sz="6600" dirty="0"/>
              <a:t>Owsica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B4E9F91-5CE3-4994-9F72-178382929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3889" y="5761101"/>
            <a:ext cx="7766936" cy="1096899"/>
          </a:xfrm>
        </p:spPr>
        <p:txBody>
          <a:bodyPr/>
          <a:lstStyle/>
          <a:p>
            <a:r>
              <a:rPr lang="pl-PL" dirty="0"/>
              <a:t>Powiatowa Stacja Sanitarno-Epidemiologiczna w Gdańsku </a:t>
            </a:r>
          </a:p>
        </p:txBody>
      </p:sp>
      <p:pic>
        <p:nvPicPr>
          <p:cNvPr id="1026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C5941F07-A6E9-4581-8017-E22AD047F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394" y="4848365"/>
            <a:ext cx="1431097" cy="1419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76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D00BCA7F-2FBD-4088-BC54-D6DB3186E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22" b="92361" l="6080" r="9517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86433" y="-281182"/>
            <a:ext cx="7719711" cy="7555495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12A45FE-158F-40D9-9D04-755B06B45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748" y="1549153"/>
            <a:ext cx="8596668" cy="890726"/>
          </a:xfrm>
        </p:spPr>
        <p:txBody>
          <a:bodyPr/>
          <a:lstStyle/>
          <a:p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Spis treści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2F9D79-6695-4581-8322-9D2DB1FE4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5326" y="2234212"/>
            <a:ext cx="8596668" cy="4541036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pl-PL" sz="2000" dirty="0"/>
              <a:t>Wstęp</a:t>
            </a:r>
          </a:p>
          <a:p>
            <a:pPr>
              <a:buFont typeface="+mj-lt"/>
              <a:buAutoNum type="arabicPeriod"/>
            </a:pPr>
            <a:r>
              <a:rPr lang="pl-PL" sz="2000" dirty="0"/>
              <a:t>Podstawowe informacje na temat owsicy</a:t>
            </a:r>
          </a:p>
          <a:p>
            <a:pPr>
              <a:buFont typeface="+mj-lt"/>
              <a:buAutoNum type="arabicPeriod"/>
            </a:pPr>
            <a:r>
              <a:rPr lang="pl-PL" sz="2000" dirty="0"/>
              <a:t>Sposoby zarażenia</a:t>
            </a:r>
          </a:p>
          <a:p>
            <a:pPr>
              <a:buFont typeface="+mj-lt"/>
              <a:buAutoNum type="arabicPeriod"/>
            </a:pPr>
            <a:r>
              <a:rPr lang="pl-PL" sz="2000" dirty="0"/>
              <a:t>Objawy</a:t>
            </a:r>
          </a:p>
          <a:p>
            <a:pPr>
              <a:buFont typeface="+mj-lt"/>
              <a:buAutoNum type="arabicPeriod"/>
            </a:pPr>
            <a:r>
              <a:rPr lang="pl-PL" sz="2000" dirty="0"/>
              <a:t>Leczenie</a:t>
            </a:r>
          </a:p>
          <a:p>
            <a:pPr>
              <a:buFont typeface="+mj-lt"/>
              <a:buAutoNum type="arabicPeriod"/>
            </a:pPr>
            <a:r>
              <a:rPr lang="pl-PL" sz="2000" dirty="0"/>
              <a:t>Powikłania nieleczonej owsicy</a:t>
            </a:r>
          </a:p>
          <a:p>
            <a:pPr>
              <a:buFont typeface="+mj-lt"/>
              <a:buAutoNum type="arabicPeriod"/>
            </a:pPr>
            <a:r>
              <a:rPr lang="pl-PL" sz="2000" dirty="0"/>
              <a:t>Warto wiedzieć</a:t>
            </a:r>
          </a:p>
          <a:p>
            <a:pPr>
              <a:buFont typeface="+mj-lt"/>
              <a:buAutoNum type="arabicPeriod"/>
            </a:pPr>
            <a:r>
              <a:rPr lang="pl-PL" sz="2000" dirty="0"/>
              <a:t>Co powinna zrobić szkoła / przedszkole?</a:t>
            </a:r>
          </a:p>
          <a:p>
            <a:pPr>
              <a:buFont typeface="+mj-lt"/>
              <a:buAutoNum type="arabicPeriod"/>
            </a:pPr>
            <a:r>
              <a:rPr lang="pl-PL" sz="2000" dirty="0"/>
              <a:t>Co powinien zrobić rodzic?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5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04AD021A-5A2D-4F86-B3BD-48F99FDC7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428" y="0"/>
            <a:ext cx="1167571" cy="1157922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36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F63D75-9A40-4E30-BE2C-AF509AE56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40" y="609600"/>
            <a:ext cx="10093910" cy="1320800"/>
          </a:xfrm>
        </p:spPr>
        <p:txBody>
          <a:bodyPr/>
          <a:lstStyle/>
          <a:p>
            <a:r>
              <a:rPr lang="pl-P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Choroba pasożytnicza </a:t>
            </a:r>
            <a:r>
              <a:rPr lang="pl-PL" b="1" dirty="0"/>
              <a:t>– czy to naprawdę problem?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C4CB3B-716A-4A98-9306-24BFC9B86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64320" cy="4697411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Obecność pasożytów może być przyczyną wielu problemów zdrowotnych, które w konsekwencji doprowadzają do rozwoju licznych chorób pasożytniczych (parazytoz). Poszczególne choroby mogą różnić się od siebie czasem trwania i objawami.</a:t>
            </a:r>
          </a:p>
          <a:p>
            <a:pPr algn="just"/>
            <a:r>
              <a:rPr lang="pl-PL" dirty="0"/>
              <a:t>Pasożyty mogą żyć na powierzchni ciała żywiciela (tzw. pasożyty zewnętrzne) albo we wnętrzu ciała (tzw. pasożyty wewnętrzne).</a:t>
            </a:r>
          </a:p>
          <a:p>
            <a:pPr algn="just">
              <a:lnSpc>
                <a:spcPct val="150000"/>
              </a:lnSpc>
            </a:pPr>
            <a:r>
              <a:rPr lang="pl-PL" dirty="0"/>
              <a:t>Pasożyty dostają się do organizmu człowieka na wiele sposobów: </a:t>
            </a:r>
            <a:br>
              <a:rPr lang="pl-PL" dirty="0"/>
            </a:br>
            <a:r>
              <a:rPr lang="pl-PL" b="1" dirty="0"/>
              <a:t>przez picie nieprzegotowanej wody niewiadomego pochodzenia, spożywanie niedomytych owoców, spożywanie surowego lub niedogotowanego mięsa, spożywanie produktów niewiadomego pochodzenia, brak higieny osobistej</a:t>
            </a:r>
            <a:r>
              <a:rPr lang="pl-PL" dirty="0"/>
              <a:t>,</a:t>
            </a:r>
            <a:r>
              <a:rPr lang="pl-PL" b="1" dirty="0"/>
              <a:t> </a:t>
            </a:r>
            <a:r>
              <a:rPr lang="pl-PL" dirty="0"/>
              <a:t>ale też przez</a:t>
            </a:r>
            <a:r>
              <a:rPr lang="pl-PL" b="1" dirty="0"/>
              <a:t> kontakt z ukochanym zwierzakiem i przebywanie w dużych skupiskach ludzkich</a:t>
            </a:r>
            <a:r>
              <a:rPr lang="pl-PL" dirty="0"/>
              <a:t>.</a:t>
            </a:r>
          </a:p>
        </p:txBody>
      </p:sp>
      <p:pic>
        <p:nvPicPr>
          <p:cNvPr id="1026" name="Picture 2" descr="Pytania, Popyt, WÄtpliwoÅci, Psychologia, Strach">
            <a:extLst>
              <a:ext uri="{FF2B5EF4-FFF2-40B4-BE49-F238E27FC236}">
                <a16:creationId xmlns:a16="http://schemas.microsoft.com/office/drawing/2014/main" id="{EB652AB9-58B2-4BDE-8E77-6C5A8AE4C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78" b="98194" l="21806" r="80139">
                        <a14:foregroundMark x1="50278" y1="32500" x2="50278" y2="32500"/>
                        <a14:foregroundMark x1="55278" y1="32639" x2="55278" y2="32639"/>
                        <a14:foregroundMark x1="52778" y1="40833" x2="52778" y2="40833"/>
                        <a14:foregroundMark x1="58472" y1="5417" x2="58472" y2="5417"/>
                        <a14:foregroundMark x1="58750" y1="9306" x2="58750" y2="9306"/>
                        <a14:foregroundMark x1="61944" y1="11806" x2="61944" y2="11806"/>
                        <a14:foregroundMark x1="65000" y1="16806" x2="65000" y2="16806"/>
                        <a14:foregroundMark x1="58889" y1="23472" x2="58889" y2="23472"/>
                        <a14:foregroundMark x1="53472" y1="21806" x2="53472" y2="21806"/>
                        <a14:foregroundMark x1="46806" y1="20000" x2="46806" y2="20000"/>
                        <a14:foregroundMark x1="49444" y1="23611" x2="49444" y2="23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189" y="1270000"/>
            <a:ext cx="3423082" cy="3423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EE69EAD8-0BCA-4788-8609-C6D7A3053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428" y="0"/>
            <a:ext cx="1167571" cy="11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329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B5A94F-7EC0-4361-AFCB-CBAF78F7A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u="sng" dirty="0"/>
              <a:t>Kilka podstawowych informacji </a:t>
            </a:r>
            <a:br>
              <a:rPr lang="pl-PL" u="sng" dirty="0"/>
            </a:br>
            <a:r>
              <a:rPr lang="pl-PL" u="sng" dirty="0"/>
              <a:t>na temat Owsicy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5858219-F924-4A8D-A404-5844462B5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390190"/>
            <a:ext cx="6176227" cy="2768951"/>
          </a:xfrm>
        </p:spPr>
        <p:txBody>
          <a:bodyPr>
            <a:normAutofit/>
          </a:bodyPr>
          <a:lstStyle/>
          <a:p>
            <a:r>
              <a:rPr lang="pl-PL" dirty="0"/>
              <a:t>Owsica jest jedną z najczęstszych chorób </a:t>
            </a:r>
            <a:r>
              <a:rPr lang="pl-PL" b="1" dirty="0"/>
              <a:t>pasożytniczych</a:t>
            </a:r>
            <a:r>
              <a:rPr lang="pl-PL" dirty="0"/>
              <a:t> jelita grubego</a:t>
            </a:r>
          </a:p>
          <a:p>
            <a:r>
              <a:rPr lang="pl-PL" dirty="0"/>
              <a:t>Wywołana jest przez owsika – 1 cm, biały nicień przypominający wyglądem białą cienką nitkę </a:t>
            </a:r>
            <a:br>
              <a:rPr lang="pl-PL" dirty="0"/>
            </a:br>
            <a:r>
              <a:rPr lang="pl-PL" dirty="0"/>
              <a:t>(można dostrzec go gołym okiem).</a:t>
            </a:r>
          </a:p>
          <a:p>
            <a:r>
              <a:rPr lang="pl-PL" dirty="0"/>
              <a:t>Występuje częściej u dzieci niż dorosłych (ze względu na brak nawyku przestrzegania higieny, np. mycia rąk)</a:t>
            </a:r>
          </a:p>
          <a:p>
            <a:endParaRPr lang="pl-PL" dirty="0"/>
          </a:p>
        </p:txBody>
      </p:sp>
      <p:pic>
        <p:nvPicPr>
          <p:cNvPr id="2050" name="Picture 2" descr="owsiki3">
            <a:extLst>
              <a:ext uri="{FF2B5EF4-FFF2-40B4-BE49-F238E27FC236}">
                <a16:creationId xmlns:a16="http://schemas.microsoft.com/office/drawing/2014/main" id="{F8852520-7E19-49B1-8830-30D4E700B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100" y="2078457"/>
            <a:ext cx="3945985" cy="2376996"/>
          </a:xfrm>
          <a:prstGeom prst="rect">
            <a:avLst/>
          </a:prstGeom>
          <a:noFill/>
          <a:effectLst>
            <a:outerShdw blurRad="254000" dist="50800" dir="4500000" algn="ctr" rotWithShape="0">
              <a:srgbClr val="000000">
                <a:alpha val="43137"/>
              </a:srgbClr>
            </a:outerShdw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31B4419-D20F-4BB1-A255-4BD8AC86FA4C}"/>
              </a:ext>
            </a:extLst>
          </p:cNvPr>
          <p:cNvSpPr txBox="1"/>
          <p:nvPr/>
        </p:nvSpPr>
        <p:spPr>
          <a:xfrm>
            <a:off x="7151101" y="4603511"/>
            <a:ext cx="39459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i="1" dirty="0"/>
              <a:t>Źródło: http://koniczynka-med.pl/2018/05/09/owsiki.html</a:t>
            </a:r>
          </a:p>
        </p:txBody>
      </p:sp>
      <p:pic>
        <p:nvPicPr>
          <p:cNvPr id="7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60EFD0CF-C3C8-4C28-A5CF-6F69490E5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428" y="0"/>
            <a:ext cx="1167571" cy="11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3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247DFC1-1926-433D-99C1-051A23866A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6634621"/>
              </p:ext>
            </p:extLst>
          </p:nvPr>
        </p:nvGraphicFramePr>
        <p:xfrm>
          <a:off x="1987169" y="35727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Podobny obraz">
            <a:extLst>
              <a:ext uri="{FF2B5EF4-FFF2-40B4-BE49-F238E27FC236}">
                <a16:creationId xmlns:a16="http://schemas.microsoft.com/office/drawing/2014/main" id="{91202B34-0A19-410D-B70C-C2141DB3F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68" y="495758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odobny obraz">
            <a:extLst>
              <a:ext uri="{FF2B5EF4-FFF2-40B4-BE49-F238E27FC236}">
                <a16:creationId xmlns:a16="http://schemas.microsoft.com/office/drawing/2014/main" id="{1217C1C9-7383-4242-8764-B13E93591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652" y="507608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odobny obraz">
            <a:extLst>
              <a:ext uri="{FF2B5EF4-FFF2-40B4-BE49-F238E27FC236}">
                <a16:creationId xmlns:a16="http://schemas.microsoft.com/office/drawing/2014/main" id="{ED037CBB-154E-4067-ACC0-E4BF7066A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19" y="320613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EC772CDA-FBEB-4F33-A437-2D557B838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428" y="0"/>
            <a:ext cx="1167571" cy="11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27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34F42155-15F8-426F-8E2E-0281A93F5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6101" y="685801"/>
            <a:ext cx="5985163" cy="35017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dirty="0"/>
              <a:t>jaja przyklejone są do skóry lepką substancją </a:t>
            </a:r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/>
              <a:t>w następstwie skóra w okolicy odbytu zaczyna swędzieć </a:t>
            </a:r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/>
              <a:t>dziecko w trakcie snu bywa niespokojne, </a:t>
            </a:r>
            <a:br>
              <a:rPr lang="pl-PL" dirty="0"/>
            </a:br>
            <a:r>
              <a:rPr lang="pl-PL" dirty="0"/>
              <a:t>drapiąc się, </a:t>
            </a:r>
            <a:r>
              <a:rPr lang="pl-PL" b="1" dirty="0"/>
              <a:t>gromadzi jajeczka pod paznokciami </a:t>
            </a:r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/>
              <a:t>wystarczy, że  maluch włoży do ust niedokładnie umyte ręce i dochodzi do </a:t>
            </a:r>
            <a:r>
              <a:rPr lang="pl-PL" b="1" dirty="0"/>
              <a:t>ponownego zarażenia</a:t>
            </a:r>
          </a:p>
          <a:p>
            <a:pPr algn="ctr"/>
            <a:endParaRPr lang="pl-PL" dirty="0"/>
          </a:p>
          <a:p>
            <a:pPr algn="ctr"/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2C7D1E5-3B7B-41FD-9248-93ACB4573A6E}"/>
              </a:ext>
            </a:extLst>
          </p:cNvPr>
          <p:cNvSpPr txBox="1"/>
          <p:nvPr/>
        </p:nvSpPr>
        <p:spPr>
          <a:xfrm>
            <a:off x="467592" y="4935681"/>
            <a:ext cx="1005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Jaja spadają także na prześcieradło, wewnętrzną stronę ubrania. Gdy śluz obeschnie, unoszą się wraz z kurzem i mogą być wdychane z powietrzem lub osiadają na okolicznych przedmiotach. Poza organizmem człowieka, jaja owsika potrafią przeżyć do 20 dni, zachowując zdolność do zarażania aż przez 3 tygodnie.</a:t>
            </a:r>
          </a:p>
          <a:p>
            <a:endParaRPr lang="pl-PL" dirty="0"/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99C5FD55-472D-40EF-88DB-9712B977D2BB}"/>
              </a:ext>
            </a:extLst>
          </p:cNvPr>
          <p:cNvSpPr/>
          <p:nvPr/>
        </p:nvSpPr>
        <p:spPr>
          <a:xfrm>
            <a:off x="3356264" y="613064"/>
            <a:ext cx="5715000" cy="56110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8DE180BB-0CA0-4B54-8CE1-429C9A9115A0}"/>
              </a:ext>
            </a:extLst>
          </p:cNvPr>
          <p:cNvSpPr/>
          <p:nvPr/>
        </p:nvSpPr>
        <p:spPr>
          <a:xfrm>
            <a:off x="2951018" y="1433945"/>
            <a:ext cx="6452755" cy="51954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62307C5F-1104-4541-AEA0-C183E7CA313D}"/>
              </a:ext>
            </a:extLst>
          </p:cNvPr>
          <p:cNvSpPr/>
          <p:nvPr/>
        </p:nvSpPr>
        <p:spPr>
          <a:xfrm>
            <a:off x="3086101" y="2306782"/>
            <a:ext cx="6172199" cy="71697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85C002DB-2A00-4A43-AB43-BBCE9EAE19A7}"/>
              </a:ext>
            </a:extLst>
          </p:cNvPr>
          <p:cNvSpPr/>
          <p:nvPr/>
        </p:nvSpPr>
        <p:spPr>
          <a:xfrm>
            <a:off x="2763982" y="3398494"/>
            <a:ext cx="6639791" cy="76892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trzałka: w dół 10">
            <a:extLst>
              <a:ext uri="{FF2B5EF4-FFF2-40B4-BE49-F238E27FC236}">
                <a16:creationId xmlns:a16="http://schemas.microsoft.com/office/drawing/2014/main" id="{FE4081B2-8102-4255-AB0A-1CA340DAF9F6}"/>
              </a:ext>
            </a:extLst>
          </p:cNvPr>
          <p:cNvSpPr/>
          <p:nvPr/>
        </p:nvSpPr>
        <p:spPr>
          <a:xfrm>
            <a:off x="5746173" y="1174173"/>
            <a:ext cx="446809" cy="2597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: w dół 11">
            <a:extLst>
              <a:ext uri="{FF2B5EF4-FFF2-40B4-BE49-F238E27FC236}">
                <a16:creationId xmlns:a16="http://schemas.microsoft.com/office/drawing/2014/main" id="{BE9E7514-4107-414F-BA1D-372ABB3CD92C}"/>
              </a:ext>
            </a:extLst>
          </p:cNvPr>
          <p:cNvSpPr/>
          <p:nvPr/>
        </p:nvSpPr>
        <p:spPr>
          <a:xfrm>
            <a:off x="5746173" y="1953491"/>
            <a:ext cx="446809" cy="3532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trzałka: w dół 12">
            <a:extLst>
              <a:ext uri="{FF2B5EF4-FFF2-40B4-BE49-F238E27FC236}">
                <a16:creationId xmlns:a16="http://schemas.microsoft.com/office/drawing/2014/main" id="{C22CCF0F-B1D4-42CB-91BC-CA8AB56B67B3}"/>
              </a:ext>
            </a:extLst>
          </p:cNvPr>
          <p:cNvSpPr/>
          <p:nvPr/>
        </p:nvSpPr>
        <p:spPr>
          <a:xfrm>
            <a:off x="5746173" y="3023755"/>
            <a:ext cx="446809" cy="3532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DB1F5F4D-40EB-46CC-8164-A8D28F1AE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19" y="613064"/>
            <a:ext cx="2286000" cy="3695700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2B9BFA81-1B96-4821-B61F-DF0EFA262B58}"/>
              </a:ext>
            </a:extLst>
          </p:cNvPr>
          <p:cNvSpPr txBox="1"/>
          <p:nvPr/>
        </p:nvSpPr>
        <p:spPr>
          <a:xfrm>
            <a:off x="467592" y="4167422"/>
            <a:ext cx="15653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Źródło: https://parenting.pl</a:t>
            </a:r>
          </a:p>
        </p:txBody>
      </p:sp>
      <p:pic>
        <p:nvPicPr>
          <p:cNvPr id="14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DCA93FFC-AFA1-4A82-BA8D-D54CF4A5F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428" y="0"/>
            <a:ext cx="1167571" cy="11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44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0EF897-8BEC-481E-82FC-2069DBE2D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u="sng" dirty="0"/>
              <a:t>Jak można się zarazić?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80E20C-2AAC-4B60-A0BC-36085D624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565785"/>
            <a:ext cx="9096981" cy="4994813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dirty="0"/>
              <a:t>zarażeniu sprzyja przebywanie dzieci w dużych skupiskach, np. w żłobkach, przedszkolach, szkołach </a:t>
            </a:r>
          </a:p>
          <a:p>
            <a:pPr algn="just"/>
            <a:r>
              <a:rPr lang="pl-PL" dirty="0"/>
              <a:t>zarażenie następuje </a:t>
            </a: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bezpośrednio poprzez przeniesienie jaj </a:t>
            </a:r>
            <a:r>
              <a:rPr lang="pl-PL" dirty="0"/>
              <a:t>na palcach </a:t>
            </a:r>
            <a:br>
              <a:rPr lang="pl-PL" dirty="0"/>
            </a:br>
            <a:r>
              <a:rPr lang="pl-PL" dirty="0"/>
              <a:t>ze swędzącej okolicy odbytu do ust</a:t>
            </a:r>
          </a:p>
          <a:p>
            <a:pPr algn="just"/>
            <a:r>
              <a:rPr lang="pl-PL" dirty="0"/>
              <a:t>Jaja mogą być także przenoszone na:</a:t>
            </a:r>
          </a:p>
          <a:p>
            <a:pPr algn="just">
              <a:buFontTx/>
              <a:buChar char="-"/>
            </a:pPr>
            <a:r>
              <a:rPr lang="pl-PL" dirty="0"/>
              <a:t>pożywieniu</a:t>
            </a:r>
          </a:p>
          <a:p>
            <a:pPr algn="just">
              <a:buFontTx/>
              <a:buChar char="-"/>
            </a:pPr>
            <a:r>
              <a:rPr lang="pl-PL" dirty="0"/>
              <a:t>przedmiotach codziennego użytku </a:t>
            </a:r>
          </a:p>
          <a:p>
            <a:pPr algn="just">
              <a:buFontTx/>
              <a:buChar char="-"/>
            </a:pPr>
            <a:r>
              <a:rPr lang="pl-PL" dirty="0"/>
              <a:t>bieliźnie, pościeli </a:t>
            </a:r>
          </a:p>
          <a:p>
            <a:pPr marL="0" indent="0" algn="just">
              <a:buNone/>
            </a:pPr>
            <a:r>
              <a:rPr lang="pl-PL" dirty="0"/>
              <a:t>Owsicą zarazić można się </a:t>
            </a: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także drogą kropelkową</a:t>
            </a:r>
            <a:r>
              <a:rPr lang="pl-PL" dirty="0"/>
              <a:t>. Jaja są bardzo małe i lekkie, przez co unoszą się w powietrzu. Wówczas osiadają np. na kurzu, który jest wdychany przez człowieka.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dirty="0"/>
              <a:t>Owsica rozprzestrzenia się bardzo szybko wśród osób, które znajdują się w bezpośrednim otoczeniu chorego – np. domownicy lub rówieśnicy, z którymi ma kontakt. </a:t>
            </a:r>
          </a:p>
        </p:txBody>
      </p:sp>
      <p:pic>
        <p:nvPicPr>
          <p:cNvPr id="4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D7438F19-CA0E-43D5-9F6D-CE730890A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428" y="0"/>
            <a:ext cx="1167571" cy="11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76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5FC697-889A-4DD1-9077-FAE0EDDBB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u="sng" dirty="0"/>
              <a:t>Objawy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546B057-07DD-4721-9670-ECAA62C20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79354"/>
            <a:ext cx="8901672" cy="4994813"/>
          </a:xfrm>
        </p:spPr>
        <p:txBody>
          <a:bodyPr>
            <a:normAutofit lnSpcReduction="10000"/>
          </a:bodyPr>
          <a:lstStyle/>
          <a:p>
            <a:r>
              <a:rPr lang="pl-PL" dirty="0"/>
              <a:t>Owsica może przebiegać bezobjawowo. </a:t>
            </a:r>
          </a:p>
          <a:p>
            <a:r>
              <a:rPr lang="pl-PL" dirty="0"/>
              <a:t>Objawy zależne są od intensywności inwazji. </a:t>
            </a:r>
          </a:p>
          <a:p>
            <a:r>
              <a:rPr lang="pl-PL" dirty="0"/>
              <a:t>Objawy mogą też się nasilać na skutek ciągłego „</a:t>
            </a:r>
            <a:r>
              <a:rPr lang="pl-PL" dirty="0" err="1"/>
              <a:t>samozarażania</a:t>
            </a:r>
            <a:r>
              <a:rPr lang="pl-PL" dirty="0"/>
              <a:t>”</a:t>
            </a:r>
            <a:br>
              <a:rPr lang="pl-PL" dirty="0"/>
            </a:br>
            <a:endParaRPr lang="pl-PL" dirty="0"/>
          </a:p>
          <a:p>
            <a:pPr marL="0" indent="0">
              <a:buNone/>
            </a:pPr>
            <a:r>
              <a:rPr lang="pl-PL" u="sng" dirty="0"/>
              <a:t>Do najczęstszych objawów należą:</a:t>
            </a:r>
          </a:p>
          <a:p>
            <a:pPr>
              <a:buFontTx/>
              <a:buChar char="-"/>
            </a:pPr>
            <a:r>
              <a:rPr lang="pl-PL" dirty="0"/>
              <a:t>świąd odbytu (szczególnie w porach nocnych) </a:t>
            </a:r>
          </a:p>
          <a:p>
            <a:pPr>
              <a:buFontTx/>
              <a:buChar char="-"/>
            </a:pPr>
            <a:r>
              <a:rPr lang="pl-PL" dirty="0"/>
              <a:t>stan zapalny okolic odbytu wywołany nocnym drapaniem</a:t>
            </a:r>
          </a:p>
          <a:p>
            <a:pPr>
              <a:buFontTx/>
              <a:buChar char="-"/>
            </a:pPr>
            <a:r>
              <a:rPr lang="pl-PL" dirty="0"/>
              <a:t>moczenie nocne</a:t>
            </a:r>
          </a:p>
          <a:p>
            <a:pPr>
              <a:buFontTx/>
              <a:buChar char="-"/>
            </a:pPr>
            <a:r>
              <a:rPr lang="pl-PL" dirty="0"/>
              <a:t>nadmierna pobudliwość</a:t>
            </a:r>
          </a:p>
          <a:p>
            <a:pPr>
              <a:buFontTx/>
              <a:buChar char="-"/>
            </a:pPr>
            <a:r>
              <a:rPr lang="pl-PL" dirty="0"/>
              <a:t>bezsenność i ogólne zmęczenie/osłabienie </a:t>
            </a:r>
          </a:p>
          <a:p>
            <a:pPr marL="0" indent="0">
              <a:buNone/>
            </a:pPr>
            <a:endParaRPr lang="pl-PL" i="1" dirty="0"/>
          </a:p>
          <a:p>
            <a:pPr marL="0" indent="0">
              <a:buNone/>
            </a:pPr>
            <a:endParaRPr lang="pl-PL" i="1" dirty="0"/>
          </a:p>
          <a:p>
            <a:pPr marL="0" indent="0">
              <a:buNone/>
            </a:pPr>
            <a:r>
              <a:rPr lang="pl-PL" i="1" dirty="0"/>
              <a:t>U dziewcząt i kobiet owsiki mogą wywołać świąd i zapalenie sromu oraz pochwy</a:t>
            </a:r>
          </a:p>
        </p:txBody>
      </p:sp>
      <p:pic>
        <p:nvPicPr>
          <p:cNvPr id="8194" name="Picture 2" descr="Znalezione obrazy dla zapytania świąd odbytu u dzieci">
            <a:extLst>
              <a:ext uri="{FF2B5EF4-FFF2-40B4-BE49-F238E27FC236}">
                <a16:creationId xmlns:a16="http://schemas.microsoft.com/office/drawing/2014/main" id="{D7690EA6-B423-49CB-AA77-BE288362E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667" y="2137257"/>
            <a:ext cx="2542670" cy="169511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Znalezione obrazy dla zapytania nocne moczenie u dziec">
            <a:extLst>
              <a:ext uri="{FF2B5EF4-FFF2-40B4-BE49-F238E27FC236}">
                <a16:creationId xmlns:a16="http://schemas.microsoft.com/office/drawing/2014/main" id="{4D347CC6-A60B-49B3-895F-670FC9AA5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943" y="4039227"/>
            <a:ext cx="2449471" cy="1510507"/>
          </a:xfrm>
          <a:prstGeom prst="rect">
            <a:avLst/>
          </a:prstGeom>
          <a:noFill/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50F9B050-E7A6-4A46-AA03-D36531EDA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428" y="0"/>
            <a:ext cx="1167571" cy="11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06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FF16B0-39F5-4687-9DBF-A534A5481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u="sng" dirty="0"/>
              <a:t>Jak walczyć?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ABD1CF-7468-4971-B97A-422A7B4D8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6" y="1455938"/>
            <a:ext cx="7988682" cy="52200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dirty="0"/>
              <a:t>Leczenie owsicy </a:t>
            </a:r>
            <a:r>
              <a:rPr lang="pl-PL" b="1" dirty="0"/>
              <a:t>nie jest </a:t>
            </a:r>
            <a:r>
              <a:rPr lang="pl-PL" dirty="0"/>
              <a:t>skomplikowane </a:t>
            </a:r>
            <a:r>
              <a:rPr lang="pl-PL" dirty="0">
                <a:sym typeface="Wingdings" panose="05000000000000000000" pitchFamily="2" charset="2"/>
              </a:rPr>
              <a:t></a:t>
            </a:r>
          </a:p>
          <a:p>
            <a:pPr marL="0" indent="0" algn="ctr">
              <a:buNone/>
            </a:pPr>
            <a:endParaRPr lang="pl-PL" dirty="0"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pl-PL" dirty="0"/>
              <a:t>Polega głównie na przyjmowaniu odpowiednich leków.</a:t>
            </a:r>
          </a:p>
          <a:p>
            <a:pPr marL="0" indent="0" algn="just">
              <a:buNone/>
            </a:pPr>
            <a:r>
              <a:rPr lang="pl-PL" dirty="0"/>
              <a:t>Warunkiem skutecznego leczenia jest także zachowanie wysokiego poziomu higieny osobistej oraz utrzymywanie czystości pomieszczeń. 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sz="2400" dirty="0">
                <a:solidFill>
                  <a:schemeClr val="accent2">
                    <a:lumMod val="50000"/>
                  </a:schemeClr>
                </a:solidFill>
              </a:rPr>
              <a:t>Należy podkreślić, że </a:t>
            </a:r>
            <a:r>
              <a:rPr lang="pl-PL" sz="2400" b="1" dirty="0">
                <a:solidFill>
                  <a:schemeClr val="accent2">
                    <a:lumMod val="50000"/>
                  </a:schemeClr>
                </a:solidFill>
              </a:rPr>
              <a:t>jeśli owsiki stwierdzono u dziecka</a:t>
            </a:r>
            <a:r>
              <a:rPr lang="pl-PL" sz="2400" dirty="0">
                <a:solidFill>
                  <a:schemeClr val="accent2">
                    <a:lumMod val="50000"/>
                  </a:schemeClr>
                </a:solidFill>
              </a:rPr>
              <a:t>, wówczas </a:t>
            </a:r>
            <a:r>
              <a:rPr lang="pl-PL" sz="2400" b="1" dirty="0">
                <a:solidFill>
                  <a:schemeClr val="accent2">
                    <a:lumMod val="50000"/>
                  </a:schemeClr>
                </a:solidFill>
              </a:rPr>
              <a:t>cała rodzina powinna zostać poddana terapii farmakologicznej</a:t>
            </a:r>
            <a:r>
              <a:rPr lang="pl-PL" sz="2400" dirty="0">
                <a:solidFill>
                  <a:schemeClr val="accent2">
                    <a:lumMod val="50000"/>
                  </a:schemeClr>
                </a:solidFill>
              </a:rPr>
              <a:t>, aby uniknąć wzajemnego zarażania się. 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endParaRPr lang="pl-PL" dirty="0"/>
          </a:p>
        </p:txBody>
      </p:sp>
      <p:pic>
        <p:nvPicPr>
          <p:cNvPr id="3074" name="Picture 2" descr="Znalezione obrazy dla zapytania owsiki">
            <a:extLst>
              <a:ext uri="{FF2B5EF4-FFF2-40B4-BE49-F238E27FC236}">
                <a16:creationId xmlns:a16="http://schemas.microsoft.com/office/drawing/2014/main" id="{6AD1DFFD-3890-4C79-9DEE-27C4F19DA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575" y="1504581"/>
            <a:ext cx="2643290" cy="1579570"/>
          </a:xfrm>
          <a:prstGeom prst="rect">
            <a:avLst/>
          </a:prstGeom>
          <a:noFill/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E6D786D-60AB-4BD3-B60C-1BE4E0B8E87A}"/>
              </a:ext>
            </a:extLst>
          </p:cNvPr>
          <p:cNvSpPr txBox="1"/>
          <p:nvPr/>
        </p:nvSpPr>
        <p:spPr>
          <a:xfrm>
            <a:off x="9413131" y="3197172"/>
            <a:ext cx="32225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/>
              <a:t>Źródło: www.medistore.com</a:t>
            </a:r>
          </a:p>
        </p:txBody>
      </p:sp>
      <p:pic>
        <p:nvPicPr>
          <p:cNvPr id="3076" name="Picture 4" descr="Ludzie, Ręce, Osiągnięcia, Grupa, Pomocy, Wsparcie">
            <a:extLst>
              <a:ext uri="{FF2B5EF4-FFF2-40B4-BE49-F238E27FC236}">
                <a16:creationId xmlns:a16="http://schemas.microsoft.com/office/drawing/2014/main" id="{394B9D77-0E52-4FD7-A935-4C2281C55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119" y="5123401"/>
            <a:ext cx="2328909" cy="1552606"/>
          </a:xfrm>
          <a:prstGeom prst="rect">
            <a:avLst/>
          </a:prstGeom>
          <a:noFill/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103011BE-D376-442F-8CD1-62BE8F2B3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428" y="0"/>
            <a:ext cx="1167571" cy="11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73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09D354-2BC8-44A6-B37D-C2676AA1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453" y="430567"/>
            <a:ext cx="8596668" cy="1320800"/>
          </a:xfrm>
        </p:spPr>
        <p:txBody>
          <a:bodyPr/>
          <a:lstStyle/>
          <a:p>
            <a:r>
              <a:rPr lang="pl-PL" u="sng" dirty="0"/>
              <a:t>Najważniejsze zasady to:</a:t>
            </a:r>
            <a:br>
              <a:rPr lang="pl-PL" u="sng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211E267-D94D-4965-A93C-5C0A4C51A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305017"/>
            <a:ext cx="8795141" cy="5122416"/>
          </a:xfrm>
        </p:spPr>
        <p:txBody>
          <a:bodyPr>
            <a:normAutofit lnSpcReduction="10000"/>
          </a:bodyPr>
          <a:lstStyle/>
          <a:p>
            <a:pPr algn="just">
              <a:buFontTx/>
              <a:buChar char="-"/>
            </a:pPr>
            <a:r>
              <a:rPr lang="pl-PL" dirty="0"/>
              <a:t>zachowywać rygorystyczną </a:t>
            </a:r>
            <a:r>
              <a:rPr lang="pl-PL" b="1" dirty="0"/>
              <a:t>higienę osobistą </a:t>
            </a:r>
            <a:r>
              <a:rPr lang="pl-PL" dirty="0"/>
              <a:t>– bardzo często myć ręce, </a:t>
            </a:r>
            <a:br>
              <a:rPr lang="pl-PL" dirty="0"/>
            </a:br>
            <a:r>
              <a:rPr lang="pl-PL" dirty="0"/>
              <a:t>obciąć paznokcie na krótko,</a:t>
            </a:r>
          </a:p>
          <a:p>
            <a:pPr algn="just">
              <a:buFontTx/>
              <a:buChar char="-"/>
            </a:pPr>
            <a:r>
              <a:rPr lang="pl-PL" dirty="0"/>
              <a:t>często </a:t>
            </a:r>
            <a:r>
              <a:rPr lang="pl-PL" b="1" dirty="0"/>
              <a:t>zmieniać bieliznę </a:t>
            </a:r>
            <a:r>
              <a:rPr lang="pl-PL" dirty="0"/>
              <a:t>osobistą (szczególnie po nocy),</a:t>
            </a:r>
          </a:p>
          <a:p>
            <a:pPr algn="just">
              <a:buFontTx/>
              <a:buChar char="-"/>
            </a:pPr>
            <a:r>
              <a:rPr lang="pl-PL" dirty="0"/>
              <a:t>często </a:t>
            </a:r>
            <a:r>
              <a:rPr lang="pl-PL" b="1" dirty="0"/>
              <a:t>zmieniać pościel</a:t>
            </a:r>
            <a:r>
              <a:rPr lang="pl-PL" dirty="0"/>
              <a:t>,</a:t>
            </a:r>
          </a:p>
          <a:p>
            <a:pPr algn="just">
              <a:buFontTx/>
              <a:buChar char="-"/>
            </a:pPr>
            <a:r>
              <a:rPr lang="pl-PL" dirty="0"/>
              <a:t>to co można należy </a:t>
            </a:r>
            <a:r>
              <a:rPr lang="pl-PL" b="1" dirty="0"/>
              <a:t>wyprać w 90ºC </a:t>
            </a:r>
            <a:r>
              <a:rPr lang="pl-PL" dirty="0"/>
              <a:t>(tylko taka temperatura niszczy jaja owsików),</a:t>
            </a:r>
          </a:p>
          <a:p>
            <a:pPr algn="just">
              <a:buFontTx/>
              <a:buChar char="-"/>
            </a:pPr>
            <a:r>
              <a:rPr lang="pl-PL" dirty="0"/>
              <a:t>utrzymanie </a:t>
            </a:r>
            <a:r>
              <a:rPr lang="pl-PL" b="1" dirty="0"/>
              <a:t>czystości w łazience </a:t>
            </a:r>
            <a:r>
              <a:rPr lang="pl-PL" dirty="0"/>
              <a:t>i pomieszczeniach sanitarno-higienicznych,</a:t>
            </a:r>
          </a:p>
          <a:p>
            <a:pPr algn="just">
              <a:buFontTx/>
              <a:buChar char="-"/>
            </a:pPr>
            <a:r>
              <a:rPr lang="pl-PL" dirty="0"/>
              <a:t>dbanie o </a:t>
            </a:r>
            <a:r>
              <a:rPr lang="pl-PL" b="1" dirty="0"/>
              <a:t>czystość foteli, kanap, dywanów</a:t>
            </a:r>
            <a:r>
              <a:rPr lang="pl-PL" dirty="0"/>
              <a:t>, itp.</a:t>
            </a:r>
          </a:p>
          <a:p>
            <a:pPr algn="just">
              <a:buFontTx/>
              <a:buChar char="-"/>
            </a:pPr>
            <a:r>
              <a:rPr lang="pl-PL" dirty="0"/>
              <a:t>mycie zabawek, </a:t>
            </a:r>
          </a:p>
          <a:p>
            <a:pPr algn="just">
              <a:buFontTx/>
              <a:buChar char="-"/>
            </a:pPr>
            <a:r>
              <a:rPr lang="pl-PL" b="1" dirty="0"/>
              <a:t>zmiana ręczników </a:t>
            </a:r>
            <a:r>
              <a:rPr lang="pl-PL" dirty="0"/>
              <a:t>(początkowo najlepiej codziennie).</a:t>
            </a:r>
          </a:p>
          <a:p>
            <a:pPr algn="just">
              <a:buFontTx/>
              <a:buChar char="-"/>
            </a:pPr>
            <a:endParaRPr lang="pl-PL" dirty="0"/>
          </a:p>
          <a:p>
            <a:pPr marL="0" indent="0" algn="just">
              <a:buNone/>
            </a:pPr>
            <a:r>
              <a:rPr lang="pl-PL" dirty="0"/>
              <a:t>Pomocniczo w trakcie leczenia owsicy ważna jest odpowiednia dieta: </a:t>
            </a:r>
            <a:br>
              <a:rPr lang="pl-PL" dirty="0"/>
            </a:br>
            <a:r>
              <a:rPr lang="pl-PL" dirty="0"/>
              <a:t>należy ograniczyć słodycze, zwiększyć ilość błonnika w diecie (znajdziemy go </a:t>
            </a:r>
            <a:br>
              <a:rPr lang="pl-PL" dirty="0"/>
            </a:br>
            <a:r>
              <a:rPr lang="pl-PL" dirty="0"/>
              <a:t>w warzywach, owocach, pełnoziarnistym pieczywie i kaszach), co ułatwi pozbycie się owsików z jelit. </a:t>
            </a:r>
          </a:p>
        </p:txBody>
      </p:sp>
      <p:pic>
        <p:nvPicPr>
          <p:cNvPr id="4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99CC1D2C-4A97-4331-B035-9BFA16A4A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428" y="0"/>
            <a:ext cx="1167571" cy="11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69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6B2092-BD51-47B2-B3BC-EE32C6BFB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u="sng" dirty="0"/>
              <a:t>Nieleczona owsica…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D35AB7F-CE0B-41D0-95F9-2C7CEC0B2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69002"/>
            <a:ext cx="8848406" cy="4579397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może wywoływać wiele komplikacji, do których zalicza się:</a:t>
            </a:r>
          </a:p>
          <a:p>
            <a:r>
              <a:rPr lang="pl-PL" dirty="0"/>
              <a:t>problemy z koncentracją, co może skutkować problemami z nauką </a:t>
            </a:r>
            <a:br>
              <a:rPr lang="pl-PL" dirty="0"/>
            </a:br>
            <a:r>
              <a:rPr lang="pl-PL" dirty="0"/>
              <a:t>i  zapamiętywaniem;</a:t>
            </a:r>
          </a:p>
          <a:p>
            <a:r>
              <a:rPr lang="pl-PL" dirty="0"/>
              <a:t>zaburzenia snu,</a:t>
            </a:r>
          </a:p>
          <a:p>
            <a:r>
              <a:rPr lang="pl-PL" dirty="0"/>
              <a:t>zapalenie jelita grubego,</a:t>
            </a:r>
          </a:p>
          <a:p>
            <a:r>
              <a:rPr lang="pl-PL" dirty="0"/>
              <a:t>zapalenie wyrostka robaczkowego,</a:t>
            </a:r>
          </a:p>
          <a:p>
            <a:r>
              <a:rPr lang="pl-PL" dirty="0"/>
              <a:t>zapalenie skóry (wywołane ciągłym drapaniem okolic odbytu),</a:t>
            </a:r>
          </a:p>
          <a:p>
            <a:r>
              <a:rPr lang="pl-PL" dirty="0"/>
              <a:t>utratę masy ciała,</a:t>
            </a:r>
          </a:p>
          <a:p>
            <a:r>
              <a:rPr lang="pl-PL" dirty="0"/>
              <a:t>u dziewczynek – zapalenie żeńskich narządów płciowych.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F4A6816-B035-42B2-85AE-E353E2D36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83" b="100000" l="0" r="100000">
                        <a14:foregroundMark x1="19594" y1="77846" x2="8825" y2="84124"/>
                        <a14:foregroundMark x1="8825" y1="84124" x2="7137" y2="91155"/>
                        <a14:foregroundMark x1="7692" y1="91518" x2="8825" y2="93359"/>
                        <a14:foregroundMark x1="16474" y1="66016" x2="22137" y2="66378"/>
                        <a14:foregroundMark x1="6838" y1="70815" x2="4573" y2="78571"/>
                        <a14:foregroundMark x1="4872" y1="77483" x2="11090" y2="82282"/>
                        <a14:foregroundMark x1="15064" y1="76367" x2="22415" y2="67857"/>
                        <a14:foregroundMark x1="88376" y1="66016" x2="94038" y2="68973"/>
                        <a14:foregroundMark x1="94038" y1="68973" x2="93483" y2="76367"/>
                        <a14:foregroundMark x1="84423" y1="73047" x2="92906" y2="73047"/>
                        <a14:foregroundMark x1="92073" y1="73410" x2="91496" y2="80804"/>
                        <a14:foregroundMark x1="91496" y1="80804" x2="86688" y2="80050"/>
                        <a14:foregroundMark x1="84979" y1="80804" x2="84701" y2="760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367" y="882835"/>
            <a:ext cx="3135730" cy="240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12B81AF-AD1B-4F19-8E79-1003A2CCDFDE}"/>
              </a:ext>
            </a:extLst>
          </p:cNvPr>
          <p:cNvSpPr txBox="1"/>
          <p:nvPr/>
        </p:nvSpPr>
        <p:spPr>
          <a:xfrm>
            <a:off x="8842159" y="3429000"/>
            <a:ext cx="2743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/>
              <a:t>Źródło: http://www.wszpwn.com.pl</a:t>
            </a:r>
          </a:p>
        </p:txBody>
      </p:sp>
      <p:pic>
        <p:nvPicPr>
          <p:cNvPr id="5124" name="Picture 4" descr="Podobny obraz">
            <a:extLst>
              <a:ext uri="{FF2B5EF4-FFF2-40B4-BE49-F238E27FC236}">
                <a16:creationId xmlns:a16="http://schemas.microsoft.com/office/drawing/2014/main" id="{D0B5D9C2-5097-422B-ACEF-1C6F4AC43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677" y="4343647"/>
            <a:ext cx="2524125" cy="1809750"/>
          </a:xfrm>
          <a:prstGeom prst="rect">
            <a:avLst/>
          </a:prstGeom>
          <a:noFill/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CD474B05-DDAE-454B-8E56-DCB8B0DD6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428" y="0"/>
            <a:ext cx="1167571" cy="11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99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9CDF15-3C1A-47D3-89AA-12405D4B4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u="sng" dirty="0"/>
              <a:t>Warto wiedzieć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FB3D4B-8D75-42FE-81D4-F771B8B51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W temperaturze pokojowej owsiki mogą zarażać do 3 tygodni</a:t>
            </a:r>
          </a:p>
          <a:p>
            <a:pPr algn="just"/>
            <a:r>
              <a:rPr lang="pl-PL" dirty="0"/>
              <a:t>Pojedyncze larwy owsików trudno zauważyć, ale kiedy rozmnożą się nadmiernie, w kale dziecka wyraźnie widać żwawo ruszające się, białe, jednocentymetrowe „niteczki”</a:t>
            </a:r>
          </a:p>
          <a:p>
            <a:pPr algn="just"/>
            <a:r>
              <a:rPr lang="pl-PL" dirty="0"/>
              <a:t>Zgodnie z Ustawą z dnia 5 grudnia 2008 r. o zapobieganiu oraz zwalczaniu zakażeń i chorób zakaźnych u ludzi (</a:t>
            </a:r>
            <a:r>
              <a:rPr lang="pl-PL" dirty="0" err="1"/>
              <a:t>t.j</a:t>
            </a:r>
            <a:r>
              <a:rPr lang="pl-PL" dirty="0"/>
              <a:t>. </a:t>
            </a:r>
            <a:r>
              <a:rPr lang="pl-PL"/>
              <a:t>Dz.U</a:t>
            </a:r>
            <a:r>
              <a:rPr lang="pl-PL" dirty="0"/>
              <a:t>. z 2019 r., poz. 1239), </a:t>
            </a:r>
            <a:br>
              <a:rPr lang="pl-PL" dirty="0"/>
            </a:br>
            <a:r>
              <a:rPr lang="pl-PL" dirty="0"/>
              <a:t>owsica nie podlega zgłaszaniu do Państwowego Powiatowego Inspektora Sanitarnego</a:t>
            </a:r>
            <a:endParaRPr lang="pl-PL" b="1" dirty="0"/>
          </a:p>
          <a:p>
            <a:endParaRPr lang="pl-PL" dirty="0"/>
          </a:p>
        </p:txBody>
      </p:sp>
      <p:pic>
        <p:nvPicPr>
          <p:cNvPr id="6146" name="Picture 2" descr="Oko, Kobiet, Zabawna, Szkło, Gospodarstwa, Ludzi">
            <a:extLst>
              <a:ext uri="{FF2B5EF4-FFF2-40B4-BE49-F238E27FC236}">
                <a16:creationId xmlns:a16="http://schemas.microsoft.com/office/drawing/2014/main" id="{3A12C613-0332-40EF-9D5B-183CCC473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06" b="98750" l="6250" r="93750">
                        <a14:foregroundMark x1="20208" y1="40000" x2="16250" y2="40278"/>
                        <a14:foregroundMark x1="16250" y1="40278" x2="15417" y2="45139"/>
                        <a14:foregroundMark x1="15208" y1="45694" x2="14792" y2="50278"/>
                        <a14:foregroundMark x1="52083" y1="92083" x2="50208" y2="94861"/>
                        <a14:foregroundMark x1="50208" y1="94861" x2="49375" y2="95972"/>
                        <a14:foregroundMark x1="44792" y1="95972" x2="40833" y2="95972"/>
                        <a14:foregroundMark x1="40833" y1="95972" x2="37917" y2="94444"/>
                        <a14:foregroundMark x1="23958" y1="21250" x2="22083" y2="23056"/>
                        <a14:foregroundMark x1="22083" y1="23056" x2="20208" y2="26944"/>
                        <a14:foregroundMark x1="20833" y1="25972" x2="20208" y2="32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3071" flipH="1">
            <a:off x="9501756" y="1844800"/>
            <a:ext cx="2701637" cy="4052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E594B233-A932-4652-B84E-1C3144AE1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428" y="0"/>
            <a:ext cx="1167571" cy="11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88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A737B5-418E-4BA2-BDEA-0229A05C8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u="sng" dirty="0"/>
              <a:t>Gdy dziecko ma owsiki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397323D-D83F-4740-B043-A0FD9F774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752" y="1270000"/>
            <a:ext cx="8596668" cy="4336849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pl-PL" dirty="0"/>
              <a:t>Gdy zauważysz owsiki u swojego dziecka poinformuj o tym Dyrektora przedszkola/szkoły, do której uczęszcza.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l-PL" dirty="0"/>
              <a:t>Dzięki temu będą mogły zostać podjęte odpowiednie kroki, takie jak: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pl-PL" dirty="0"/>
              <a:t>dodatkowe sprzątanie, 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pl-PL" dirty="0"/>
              <a:t>pranie dywanów, 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pl-PL" dirty="0"/>
              <a:t>oddanie innym rodzicom pościeli do prania.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wszystko pomoże zapobiec rozprzestrzenianiu się choroby.</a:t>
            </a:r>
          </a:p>
        </p:txBody>
      </p:sp>
      <p:pic>
        <p:nvPicPr>
          <p:cNvPr id="7170" name="Picture 2" descr="Przedszkole, Dzieci, Ludzi, Dla Dzieci, Niemowląt">
            <a:extLst>
              <a:ext uri="{FF2B5EF4-FFF2-40B4-BE49-F238E27FC236}">
                <a16:creationId xmlns:a16="http://schemas.microsoft.com/office/drawing/2014/main" id="{5CC7B02A-2B1A-4457-BB0B-83D54FA2C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82" y="4517174"/>
            <a:ext cx="5811981" cy="290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rzedszkole, Dzieci, Ludzi, Dla Dzieci, Niemowląt">
            <a:extLst>
              <a:ext uri="{FF2B5EF4-FFF2-40B4-BE49-F238E27FC236}">
                <a16:creationId xmlns:a16="http://schemas.microsoft.com/office/drawing/2014/main" id="{E5911EE5-1551-4072-AAB6-38B757453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837" y="4517174"/>
            <a:ext cx="5811981" cy="290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9E3A7D38-E548-490D-901F-F904FC4DC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428" y="0"/>
            <a:ext cx="1167571" cy="11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57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0C0FEF-CCDB-4E3F-90FE-C060F9BA3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297" y="503808"/>
            <a:ext cx="10750280" cy="668784"/>
          </a:xfrm>
        </p:spPr>
        <p:txBody>
          <a:bodyPr>
            <a:normAutofit/>
          </a:bodyPr>
          <a:lstStyle/>
          <a:p>
            <a:r>
              <a:rPr lang="pl-PL" sz="2500" u="sng" dirty="0"/>
              <a:t>Co powinna zrobić szkoła / przedszkole gdy pojawi się owsica?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DC77052-7C24-44DF-8D98-F56F7C41B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957" y="1344968"/>
            <a:ext cx="9222991" cy="601018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l-PL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Jako, że owsica jest chorobą mocno związaną z higieną, aby zapobiegać rozprzestrzenianiu się owsicy w placówkach oświatowych powinno się podejmować następujące kroki:</a:t>
            </a:r>
          </a:p>
          <a:p>
            <a:pPr algn="just">
              <a:lnSpc>
                <a:spcPct val="120000"/>
              </a:lnSpc>
            </a:pPr>
            <a:r>
              <a:rPr lang="pl-PL" dirty="0"/>
              <a:t>Pilnować, aby dzieci przestrzegały higieny osobistej, szczególnie mycia rąk – </a:t>
            </a:r>
            <a:r>
              <a:rPr lang="pl-PL" u="sng" dirty="0"/>
              <a:t>zawsze po zabawie, przed posiłkami, po powrocie z podwórka, po skorzystaniu w toalety </a:t>
            </a:r>
          </a:p>
          <a:p>
            <a:pPr algn="just">
              <a:lnSpc>
                <a:spcPct val="120000"/>
              </a:lnSpc>
            </a:pPr>
            <a:r>
              <a:rPr lang="pl-PL" dirty="0"/>
              <a:t>Pilnować </a:t>
            </a:r>
            <a:r>
              <a:rPr lang="pl-PL" u="sng" dirty="0"/>
              <a:t>czystości toalet</a:t>
            </a:r>
            <a:r>
              <a:rPr lang="pl-PL" dirty="0"/>
              <a:t> i pomieszczeń sanitarnych, </a:t>
            </a:r>
            <a:r>
              <a:rPr lang="pl-PL" u="sng" dirty="0"/>
              <a:t>uzupełniać mydło w dozownikach, </a:t>
            </a:r>
            <a:r>
              <a:rPr lang="pl-PL" dirty="0"/>
              <a:t>w przedszkolach, jeśli używane są nakładki na toalety powinny być one dedykowane jednemu dziecku, podpisane i odpowiednio przechowywane (nie jedna na drugiej)</a:t>
            </a:r>
          </a:p>
          <a:p>
            <a:pPr algn="just">
              <a:lnSpc>
                <a:spcPct val="120000"/>
              </a:lnSpc>
            </a:pPr>
            <a:r>
              <a:rPr lang="pl-PL" dirty="0"/>
              <a:t>W placówkach powinno się wprowadzić wzmożony reżim sanitarny – dodatkowe sprzątanie, dezynfekcja (!)</a:t>
            </a:r>
          </a:p>
          <a:p>
            <a:pPr algn="just">
              <a:lnSpc>
                <a:spcPct val="120000"/>
              </a:lnSpc>
            </a:pPr>
            <a:r>
              <a:rPr lang="pl-PL" dirty="0"/>
              <a:t>Wszystkie pluszaki, poduszki, koce, które znajdują się w klasach, świetlicy powinny zostać schowane (zlikwidowane)</a:t>
            </a:r>
          </a:p>
          <a:p>
            <a:pPr algn="just">
              <a:lnSpc>
                <a:spcPct val="120000"/>
              </a:lnSpc>
            </a:pPr>
            <a:endParaRPr lang="pl-PL" sz="1600" dirty="0"/>
          </a:p>
          <a:p>
            <a:pPr algn="just">
              <a:lnSpc>
                <a:spcPct val="120000"/>
              </a:lnSpc>
            </a:pPr>
            <a:endParaRPr lang="pl-PL" sz="1600" dirty="0"/>
          </a:p>
          <a:p>
            <a:pPr algn="just">
              <a:lnSpc>
                <a:spcPct val="120000"/>
              </a:lnSpc>
            </a:pPr>
            <a:endParaRPr lang="pl-PL" sz="1600" dirty="0"/>
          </a:p>
          <a:p>
            <a:pPr marL="0" indent="0" algn="just">
              <a:lnSpc>
                <a:spcPct val="120000"/>
              </a:lnSpc>
              <a:buNone/>
            </a:pPr>
            <a:endParaRPr lang="pl-PL" sz="1600" dirty="0"/>
          </a:p>
          <a:p>
            <a:pPr marL="0" indent="0">
              <a:lnSpc>
                <a:spcPct val="120000"/>
              </a:lnSpc>
              <a:buNone/>
            </a:pPr>
            <a:endParaRPr lang="pl-PL" sz="16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755B7EB-9F50-4445-8FD8-E2B40D0E3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7519" y="1738068"/>
            <a:ext cx="1940116" cy="2512381"/>
          </a:xfrm>
          <a:prstGeom prst="rect">
            <a:avLst/>
          </a:prstGeom>
        </p:spPr>
      </p:pic>
      <p:pic>
        <p:nvPicPr>
          <p:cNvPr id="5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3BB0BE64-59F5-4FA3-A346-35FED122B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428" y="0"/>
            <a:ext cx="1167571" cy="11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91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D53B43-729A-450A-8668-E6EC9E3A5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255" y="864450"/>
            <a:ext cx="8596668" cy="3880773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przedszkolach, gdzie dzieci leżakują:</a:t>
            </a:r>
          </a:p>
          <a:p>
            <a:pPr algn="just">
              <a:lnSpc>
                <a:spcPct val="120000"/>
              </a:lnSpc>
            </a:pPr>
            <a:r>
              <a:rPr lang="pl-PL" dirty="0"/>
              <a:t>Przestrzegać zasad prawidłowego przechowywania pościeli, kocyków, poduszek – </a:t>
            </a:r>
            <a:r>
              <a:rPr lang="pl-PL" u="sng" dirty="0"/>
              <a:t>każda pościel powinna być ułożona osobno i nie dotykać innych</a:t>
            </a:r>
          </a:p>
          <a:p>
            <a:pPr algn="just">
              <a:lnSpc>
                <a:spcPct val="120000"/>
              </a:lnSpc>
            </a:pPr>
            <a:r>
              <a:rPr lang="pl-PL" u="sng" dirty="0"/>
              <a:t>Podpisywać leżaczki </a:t>
            </a:r>
            <a:r>
              <a:rPr lang="pl-PL" dirty="0"/>
              <a:t>i pilnować, aby każde dziecko leżało tylko na swoim</a:t>
            </a:r>
          </a:p>
          <a:p>
            <a:pPr algn="just">
              <a:lnSpc>
                <a:spcPct val="120000"/>
              </a:lnSpc>
            </a:pPr>
            <a:r>
              <a:rPr lang="pl-PL" dirty="0"/>
              <a:t>Pilnować, aby leżaczki były odpowiednio przechowywane (np. jeśli stoją </a:t>
            </a:r>
            <a:br>
              <a:rPr lang="pl-PL" dirty="0"/>
            </a:br>
            <a:r>
              <a:rPr lang="pl-PL" dirty="0"/>
              <a:t>w pokoju zabaw, powinny być przykryte specjalnym pokrowcem)</a:t>
            </a:r>
          </a:p>
          <a:p>
            <a:pPr algn="just">
              <a:lnSpc>
                <a:spcPct val="120000"/>
              </a:lnSpc>
            </a:pPr>
            <a:r>
              <a:rPr lang="pl-PL" dirty="0"/>
              <a:t>Wprowadzić dodatkową dezynfekcję leżaczków (specjalnym preparatem do dezynfekcji)</a:t>
            </a:r>
          </a:p>
          <a:p>
            <a:pPr algn="just">
              <a:lnSpc>
                <a:spcPct val="120000"/>
              </a:lnSpc>
            </a:pPr>
            <a:r>
              <a:rPr lang="pl-PL" dirty="0"/>
              <a:t>Oddać wszystkie pościele rodzicom do prania (z zaznaczeniem, że powinno się je wyprać w 90ºC!)</a:t>
            </a:r>
          </a:p>
          <a:p>
            <a:endParaRPr lang="pl-PL" dirty="0"/>
          </a:p>
        </p:txBody>
      </p:sp>
      <p:pic>
        <p:nvPicPr>
          <p:cNvPr id="4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CE6F364B-8D4B-47BA-A15E-20071CF17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428" y="0"/>
            <a:ext cx="1167571" cy="11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766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A47A90-DD66-4D31-A7D2-DAA76939D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8697485" cy="899604"/>
          </a:xfrm>
        </p:spPr>
        <p:txBody>
          <a:bodyPr/>
          <a:lstStyle/>
          <a:p>
            <a:r>
              <a:rPr lang="pl-PL" u="sng" dirty="0"/>
              <a:t>Co powinien zrobić rodzic?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7CDFF1-76F8-4981-9798-829659838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150" y="1671701"/>
            <a:ext cx="8596668" cy="38807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u="sng" dirty="0"/>
              <a:t>Zgodnie z zasadami prawidłowego leczenia owsicy należy:</a:t>
            </a:r>
          </a:p>
          <a:p>
            <a:r>
              <a:rPr lang="pl-PL" dirty="0"/>
              <a:t>Pilnować, aby dziecko miało krótko obcięte paznokcie</a:t>
            </a:r>
          </a:p>
          <a:p>
            <a:r>
              <a:rPr lang="pl-PL" dirty="0"/>
              <a:t>Pilnować częstej zmiany bielizny, szczególnie po nocy</a:t>
            </a:r>
          </a:p>
          <a:p>
            <a:r>
              <a:rPr lang="pl-PL" dirty="0"/>
              <a:t>Często zmieniać pościel</a:t>
            </a:r>
          </a:p>
          <a:p>
            <a:r>
              <a:rPr lang="pl-PL" dirty="0"/>
              <a:t>Często zmieniać ręczniki</a:t>
            </a:r>
          </a:p>
          <a:p>
            <a:r>
              <a:rPr lang="pl-PL" dirty="0"/>
              <a:t>Pościel, bieliznę, kocyki, ręczniki prać w 90ºC </a:t>
            </a:r>
          </a:p>
          <a:p>
            <a:r>
              <a:rPr lang="pl-PL" dirty="0"/>
              <a:t>Czyścić zabawki, fotele, dywany</a:t>
            </a:r>
          </a:p>
          <a:p>
            <a:r>
              <a:rPr lang="pl-PL" dirty="0"/>
              <a:t>Pilnować, aby dziecko myło często ręce</a:t>
            </a:r>
          </a:p>
          <a:p>
            <a:r>
              <a:rPr lang="pl-PL" dirty="0"/>
              <a:t>Pilnować, aby dziecko nie brało rąk do buzi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Zadbać, aby leczeniem objąć wszystkich domowników!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1026" name="Picture 2" descr="Chłopiec, Dziecko, Tata, Córka, Rodzina, Ojciec, Kobiet">
            <a:extLst>
              <a:ext uri="{FF2B5EF4-FFF2-40B4-BE49-F238E27FC236}">
                <a16:creationId xmlns:a16="http://schemas.microsoft.com/office/drawing/2014/main" id="{AD06025E-3708-40E9-8859-3CBA0AD5C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636" y="1761094"/>
            <a:ext cx="2100364" cy="185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9F676E65-E4D2-43A4-997B-188F90B90C86}"/>
              </a:ext>
            </a:extLst>
          </p:cNvPr>
          <p:cNvCxnSpPr/>
          <p:nvPr/>
        </p:nvCxnSpPr>
        <p:spPr>
          <a:xfrm>
            <a:off x="8324636" y="3612088"/>
            <a:ext cx="21003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864D41CF-0161-4DF4-9E02-056E4B68E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428" y="0"/>
            <a:ext cx="1167571" cy="11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04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4C8CE6-2CFC-4C55-8727-99C311A28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Bibliografia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9E2F24-CC2B-4A83-AFEF-CA487293C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 err="1"/>
              <a:t>Hadaś</a:t>
            </a:r>
            <a:r>
              <a:rPr lang="pl-PL" dirty="0"/>
              <a:t> E., Derda M. „Pasożyty – zagrożenie nadal aktualne” </a:t>
            </a:r>
            <a:r>
              <a:rPr lang="pl-PL" dirty="0" err="1"/>
              <a:t>Probl</a:t>
            </a:r>
            <a:r>
              <a:rPr lang="pl-PL" dirty="0"/>
              <a:t> </a:t>
            </a:r>
            <a:r>
              <a:rPr lang="pl-PL" dirty="0" err="1"/>
              <a:t>Hig</a:t>
            </a:r>
            <a:r>
              <a:rPr lang="pl-PL" dirty="0"/>
              <a:t> </a:t>
            </a:r>
            <a:r>
              <a:rPr lang="pl-PL" dirty="0" err="1"/>
              <a:t>Epidemiol</a:t>
            </a:r>
            <a:r>
              <a:rPr lang="pl-PL" dirty="0"/>
              <a:t> 2014, 95(1): 6-13</a:t>
            </a:r>
          </a:p>
          <a:p>
            <a:pPr algn="just"/>
            <a:r>
              <a:rPr lang="pl-PL" dirty="0" err="1"/>
              <a:t>Nieśpiał</a:t>
            </a:r>
            <a:r>
              <a:rPr lang="pl-PL" dirty="0"/>
              <a:t> A., Panasiuk L. „Poziom wiedzy rodziców na temat wybranych chorób pasożytniczych u dzieci w wieku przedszkolnym”, Aspekty zdrowia i choroby, 2017, 2,3: 77-91</a:t>
            </a:r>
          </a:p>
          <a:p>
            <a:pPr algn="just"/>
            <a:r>
              <a:rPr lang="pl-PL" dirty="0"/>
              <a:t>www.bezowsikow.pl/o-owsicy/owcica-co-to-jest-i-skad-sie-bierze.html (08.2019r.)</a:t>
            </a:r>
          </a:p>
          <a:p>
            <a:pPr algn="just"/>
            <a:r>
              <a:rPr lang="pl-PL" dirty="0"/>
              <a:t>www.medistore.com.pl/zdrowie/owsiki (08.2019r.)</a:t>
            </a:r>
          </a:p>
        </p:txBody>
      </p:sp>
      <p:pic>
        <p:nvPicPr>
          <p:cNvPr id="4" name="Picture 2" descr="Znalezione obrazy dla zapytania paÅstwowa inspekcja sanitarna">
            <a:extLst>
              <a:ext uri="{FF2B5EF4-FFF2-40B4-BE49-F238E27FC236}">
                <a16:creationId xmlns:a16="http://schemas.microsoft.com/office/drawing/2014/main" id="{3E2F70D9-C176-4F9F-B079-59514D796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428" y="0"/>
            <a:ext cx="1167571" cy="11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16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1836</TotalTime>
  <Words>1349</Words>
  <Application>Microsoft Office PowerPoint</Application>
  <PresentationFormat>Panoramiczny</PresentationFormat>
  <Paragraphs>133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1" baseType="lpstr">
      <vt:lpstr>Arial</vt:lpstr>
      <vt:lpstr>Trebuchet MS</vt:lpstr>
      <vt:lpstr>Wingdings 3</vt:lpstr>
      <vt:lpstr>Faseta</vt:lpstr>
      <vt:lpstr>Program edukacyjny  „CzyściMY”  Temat: Owsica</vt:lpstr>
      <vt:lpstr>Spis treści</vt:lpstr>
      <vt:lpstr>Choroba pasożytnicza – czy to naprawdę problem?</vt:lpstr>
      <vt:lpstr>Kilka podstawowych informacji  na temat Owsicy </vt:lpstr>
      <vt:lpstr>Prezentacja programu PowerPoint</vt:lpstr>
      <vt:lpstr>Prezentacja programu PowerPoint</vt:lpstr>
      <vt:lpstr>Jak można się zarazić?</vt:lpstr>
      <vt:lpstr>Objawy</vt:lpstr>
      <vt:lpstr>Jak walczyć?</vt:lpstr>
      <vt:lpstr>Najważniejsze zasady to: </vt:lpstr>
      <vt:lpstr>Nieleczona owsica…</vt:lpstr>
      <vt:lpstr>Warto wiedzieć</vt:lpstr>
      <vt:lpstr>Gdy dziecko ma owsiki</vt:lpstr>
      <vt:lpstr>Co powinna zrobić szkoła / przedszkole gdy pojawi się owsica?</vt:lpstr>
      <vt:lpstr>Prezentacja programu PowerPoint</vt:lpstr>
      <vt:lpstr>Co powinien zrobić rodzic?</vt:lpstr>
      <vt:lpstr>Bibliografia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edukacyjny  „CzyściMY”</dc:title>
  <dc:creator>Katarzyna Ciołak</dc:creator>
  <cp:lastModifiedBy>Katarzyna Ciołak</cp:lastModifiedBy>
  <cp:revision>93</cp:revision>
  <cp:lastPrinted>2019-10-15T06:17:49Z</cp:lastPrinted>
  <dcterms:created xsi:type="dcterms:W3CDTF">2019-08-26T07:03:50Z</dcterms:created>
  <dcterms:modified xsi:type="dcterms:W3CDTF">2019-11-25T11:24:55Z</dcterms:modified>
</cp:coreProperties>
</file>